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hjGo/FBNlwx3b9+VG9B4OgBwaO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9" Type="http://schemas.openxmlformats.org/officeDocument/2006/relationships/slide" Target="slides/slide35.xml"/><Relationship Id="rId26" Type="http://schemas.openxmlformats.org/officeDocument/2006/relationships/slide" Target="slides/slide22.xml"/><Relationship Id="rId13" Type="http://schemas.openxmlformats.org/officeDocument/2006/relationships/slide" Target="slides/slide9.xml"/><Relationship Id="rId18" Type="http://schemas.openxmlformats.org/officeDocument/2006/relationships/slide" Target="slides/slide14.xml"/><Relationship Id="rId42" Type="http://schemas.openxmlformats.org/officeDocument/2006/relationships/slide" Target="slides/slide38.xml"/><Relationship Id="rId47" Type="http://schemas.openxmlformats.org/officeDocument/2006/relationships/slide" Target="slides/slide43.xml"/><Relationship Id="rId34" Type="http://schemas.openxmlformats.org/officeDocument/2006/relationships/slide" Target="slides/slide30.xml"/><Relationship Id="rId21" Type="http://schemas.openxmlformats.org/officeDocument/2006/relationships/slide" Target="slides/slide17.xml"/><Relationship Id="rId50" Type="http://customschemas.google.com/relationships/presentationmetadata" Target="metadata"/><Relationship Id="rId7" Type="http://schemas.openxmlformats.org/officeDocument/2006/relationships/slide" Target="slides/slide3.xml"/><Relationship Id="rId2" Type="http://schemas.openxmlformats.org/officeDocument/2006/relationships/presProps" Target="presProps.xml"/><Relationship Id="rId29" Type="http://schemas.openxmlformats.org/officeDocument/2006/relationships/slide" Target="slides/slide25.xml"/><Relationship Id="rId16" Type="http://schemas.openxmlformats.org/officeDocument/2006/relationships/slide" Target="slides/slide12.xml"/><Relationship Id="rId40" Type="http://schemas.openxmlformats.org/officeDocument/2006/relationships/slide" Target="slides/slide36.xml"/><Relationship Id="rId45" Type="http://schemas.openxmlformats.org/officeDocument/2006/relationships/slide" Target="slides/slide41.xml"/><Relationship Id="rId32" Type="http://schemas.openxmlformats.org/officeDocument/2006/relationships/slide" Target="slides/slide28.xml"/><Relationship Id="rId37" Type="http://schemas.openxmlformats.org/officeDocument/2006/relationships/slide" Target="slides/slide33.xml"/><Relationship Id="rId24" Type="http://schemas.openxmlformats.org/officeDocument/2006/relationships/slide" Target="slides/slide20.xml"/><Relationship Id="rId11" Type="http://schemas.openxmlformats.org/officeDocument/2006/relationships/slide" Target="slides/slide7.xml"/><Relationship Id="rId53" Type="http://schemas.openxmlformats.org/officeDocument/2006/relationships/customXml" Target="../customXml/item3.xml"/><Relationship Id="rId5" Type="http://schemas.openxmlformats.org/officeDocument/2006/relationships/slide" Target="slides/slide1.xml"/><Relationship Id="rId44" Type="http://schemas.openxmlformats.org/officeDocument/2006/relationships/slide" Target="slides/slide40.xml"/><Relationship Id="rId31" Type="http://schemas.openxmlformats.org/officeDocument/2006/relationships/slide" Target="slides/slide27.xml"/><Relationship Id="rId10" Type="http://schemas.openxmlformats.org/officeDocument/2006/relationships/slide" Target="slides/slide6.xml"/><Relationship Id="rId19" Type="http://schemas.openxmlformats.org/officeDocument/2006/relationships/slide" Target="slides/slide15.xml"/><Relationship Id="rId52" Type="http://schemas.openxmlformats.org/officeDocument/2006/relationships/customXml" Target="../customXml/item2.xml"/><Relationship Id="rId43" Type="http://schemas.openxmlformats.org/officeDocument/2006/relationships/slide" Target="slides/slide39.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30" Type="http://schemas.openxmlformats.org/officeDocument/2006/relationships/slide" Target="slides/slide26.xml"/><Relationship Id="rId35" Type="http://schemas.openxmlformats.org/officeDocument/2006/relationships/slide" Target="slides/slide31.xml"/><Relationship Id="rId22" Type="http://schemas.openxmlformats.org/officeDocument/2006/relationships/slide" Target="slides/slide18.xml"/><Relationship Id="rId27" Type="http://schemas.openxmlformats.org/officeDocument/2006/relationships/slide" Target="slides/slide23.xml"/><Relationship Id="rId14" Type="http://schemas.openxmlformats.org/officeDocument/2006/relationships/slide" Target="slides/slide10.xml"/><Relationship Id="rId8" Type="http://schemas.openxmlformats.org/officeDocument/2006/relationships/slide" Target="slides/slide4.xml"/><Relationship Id="rId51" Type="http://schemas.openxmlformats.org/officeDocument/2006/relationships/customXml" Target="../customXml/item1.xml"/><Relationship Id="rId3" Type="http://schemas.openxmlformats.org/officeDocument/2006/relationships/slideMaster" Target="slideMasters/slideMaster1.xml"/><Relationship Id="rId46" Type="http://schemas.openxmlformats.org/officeDocument/2006/relationships/slide" Target="slides/slide42.xml"/><Relationship Id="rId33" Type="http://schemas.openxmlformats.org/officeDocument/2006/relationships/slide" Target="slides/slide29.xml"/><Relationship Id="rId38" Type="http://schemas.openxmlformats.org/officeDocument/2006/relationships/slide" Target="slides/slide34.xml"/><Relationship Id="rId25" Type="http://schemas.openxmlformats.org/officeDocument/2006/relationships/slide" Target="slides/slide21.xml"/><Relationship Id="rId12" Type="http://schemas.openxmlformats.org/officeDocument/2006/relationships/slide" Target="slides/slide8.xml"/><Relationship Id="rId17" Type="http://schemas.openxmlformats.org/officeDocument/2006/relationships/slide" Target="slides/slide13.xml"/><Relationship Id="rId41" Type="http://schemas.openxmlformats.org/officeDocument/2006/relationships/slide" Target="slides/slide37.xml"/><Relationship Id="rId20" Type="http://schemas.openxmlformats.org/officeDocument/2006/relationships/slide" Target="slides/slide16.xml"/><Relationship Id="rId1" Type="http://schemas.openxmlformats.org/officeDocument/2006/relationships/theme" Target="theme/theme1.xml"/><Relationship Id="rId6" Type="http://schemas.openxmlformats.org/officeDocument/2006/relationships/slide" Target="slides/slide2.xml"/><Relationship Id="rId49" Type="http://schemas.openxmlformats.org/officeDocument/2006/relationships/slide" Target="slides/slide45.xml"/><Relationship Id="rId36" Type="http://schemas.openxmlformats.org/officeDocument/2006/relationships/slide" Target="slides/slide32.xml"/><Relationship Id="rId23" Type="http://schemas.openxmlformats.org/officeDocument/2006/relationships/slide" Target="slides/slide19.xml"/><Relationship Id="rId28" Type="http://schemas.openxmlformats.org/officeDocument/2006/relationships/slide" Target="slides/slide24.xml"/><Relationship Id="rId15"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a4b9858ae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g29a4b9858a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a4b9858ae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29a4b9858ae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9a4b9858a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29a4b9858a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a4b9858ae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g29a4b9858ae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a4b9858ae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9a4b9858a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a4b9858ae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29a4b9858ae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a4b9858ae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g29a4b9858ae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a4b9858ae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g29a4b9858ae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a4b9858ae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29a4b9858a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a4b9858ae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g29a4b9858ae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9a4b9858ae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29a4b9858ae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a4b9858ae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29a4b9858ae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a4b9858ae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29a4b9858ae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9a4b9858ae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29a4b9858ae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a4b9858ae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g29a4b9858ae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a4b9858ae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29a4b9858ae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a4b9858ae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g29a4b9858ae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a4b9858a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g29a4b9858ae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a4b9858ae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29a4b9858ae_0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a4b9858ae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29a4b9858ae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a4b9858ae_0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g29a4b9858ae_0_2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9a4b9858ae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29a4b9858ae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9a4b9858ae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29a4b9858ae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a4b9858ae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29a4b9858ae_0_3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21c638d0b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g1021c638d0b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a4b9858ae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29a4b9858ae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a4b9858ae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29a4b9858ae_0_3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a4b9858ae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29a4b9858ae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a4b9858ae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29a4b9858ae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a4b9858ae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g29a4b9858ae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a4b9858ae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29a4b9858ae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a4b9858ae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29a4b9858ae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a4b9858ae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g29a4b9858ae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21c638d0b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1021c638d0b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021c638d0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1021c638d0b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21c638d0b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1021c638d0b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21c638d0b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1021c638d0b_0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1571491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2615714917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a4b9858a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g29a4b9858a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a4b9858ae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29a4b9858a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a4b9858a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g29a4b9858a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a4b9858a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29a4b9858ae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a4b9858ae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g29a4b9858ae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rPr lang="en-US"/>
              <a:t>4</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22"/>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4"/>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5"/>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6"/>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27"/>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p:nvPr>
            <p:ph idx="2" type="pic"/>
          </p:nvPr>
        </p:nvSpPr>
        <p:spPr>
          <a:xfrm>
            <a:off x="5183188" y="987425"/>
            <a:ext cx="6172200" cy="4873625"/>
          </a:xfrm>
          <a:prstGeom prst="rect">
            <a:avLst/>
          </a:prstGeom>
          <a:noFill/>
          <a:ln>
            <a:noFill/>
          </a:ln>
        </p:spPr>
      </p:sp>
      <p:sp>
        <p:nvSpPr>
          <p:cNvPr id="67" name="Google Shape;67;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28"/>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9"/>
          <p:cNvSpPr txBox="1"/>
          <p:nvPr/>
        </p:nvSpPr>
        <p:spPr>
          <a:xfrm>
            <a:off x="838200" y="88126"/>
            <a:ext cx="122392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Unibuc Robotics</a:t>
            </a:r>
            <a:endParaRPr b="0" i="0" sz="1400" u="none" cap="none" strike="noStrike">
              <a:solidFill>
                <a:srgbClr val="000000"/>
              </a:solidFill>
              <a:latin typeface="Arial"/>
              <a:ea typeface="Arial"/>
              <a:cs typeface="Arial"/>
              <a:sym typeface="Arial"/>
            </a:endParaRPr>
          </a:p>
        </p:txBody>
      </p:sp>
      <p:sp>
        <p:nvSpPr>
          <p:cNvPr id="12" name="Google Shape;12;p19"/>
          <p:cNvSpPr txBox="1"/>
          <p:nvPr/>
        </p:nvSpPr>
        <p:spPr>
          <a:xfrm>
            <a:off x="10372575" y="88125"/>
            <a:ext cx="981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202</a:t>
            </a:r>
            <a:r>
              <a:rPr b="1" lang="en-US" sz="1200">
                <a:solidFill>
                  <a:schemeClr val="dk1"/>
                </a:solidFill>
                <a:latin typeface="Calibri"/>
                <a:ea typeface="Calibri"/>
                <a:cs typeface="Calibri"/>
                <a:sym typeface="Calibri"/>
              </a:rPr>
              <a:t>3</a:t>
            </a:r>
            <a:r>
              <a:rPr b="1" i="0" lang="en-US" sz="1200" u="none" cap="none" strike="noStrike">
                <a:solidFill>
                  <a:schemeClr val="dk1"/>
                </a:solidFill>
                <a:latin typeface="Calibri"/>
                <a:ea typeface="Calibri"/>
                <a:cs typeface="Calibri"/>
                <a:sym typeface="Calibri"/>
              </a:rPr>
              <a:t> - 202</a:t>
            </a:r>
            <a:r>
              <a:rPr b="1" lang="en-US" sz="1200">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 name="Google Shape;13;p19"/>
          <p:cNvSpPr txBox="1"/>
          <p:nvPr/>
        </p:nvSpPr>
        <p:spPr>
          <a:xfrm>
            <a:off x="838199" y="6400412"/>
            <a:ext cx="17417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Introduction to Robotics</a:t>
            </a:r>
            <a:endParaRPr b="0" i="0" sz="1400" u="none" cap="none" strike="noStrike">
              <a:solidFill>
                <a:srgbClr val="000000"/>
              </a:solidFill>
              <a:latin typeface="Arial"/>
              <a:ea typeface="Arial"/>
              <a:cs typeface="Arial"/>
              <a:sym typeface="Arial"/>
            </a:endParaRPr>
          </a:p>
        </p:txBody>
      </p:sp>
      <p:sp>
        <p:nvSpPr>
          <p:cNvPr id="14" name="Google Shape;14;p19"/>
          <p:cNvSpPr txBox="1"/>
          <p:nvPr/>
        </p:nvSpPr>
        <p:spPr>
          <a:xfrm>
            <a:off x="10372698" y="6420937"/>
            <a:ext cx="9811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Course no. </a:t>
            </a:r>
            <a:r>
              <a:rPr b="1" lang="en-US" sz="1200">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i.dumitriu@fmi.unibuc.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arduino.cc/reference/en/language/variables/utilities/progme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arduino.cc/reference/en/language/functions/communication/seria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docs.arduino.cc/learn/programming/memory-guide" TargetMode="External"/><Relationship Id="rId4" Type="http://schemas.openxmlformats.org/officeDocument/2006/relationships/hyperlink" Target="https://cdn-learn.adafruit.com/downloads/pdf/memories-of-an-arduino.pdf" TargetMode="External"/><Relationship Id="rId5" Type="http://schemas.openxmlformats.org/officeDocument/2006/relationships/hyperlink" Target="https://howtomechatronics.com/tutorials/arduino/ultrasonic-sensor-hc-sr04/" TargetMode="External"/><Relationship Id="rId6" Type="http://schemas.openxmlformats.org/officeDocument/2006/relationships/hyperlink" Target="https://randomnerdtutorials.com/complete-guide-for-ultrasonic-sensor-hc-sr04/" TargetMode="External"/><Relationship Id="rId7" Type="http://schemas.openxmlformats.org/officeDocument/2006/relationships/hyperlink" Target="https://www.youtube.com/watch?v=lYay_oh7GA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4800"/>
              <a:buFont typeface="Arial"/>
              <a:buNone/>
            </a:pPr>
            <a:r>
              <a:rPr lang="en-US">
                <a:solidFill>
                  <a:srgbClr val="000000"/>
                </a:solidFill>
                <a:latin typeface="Arial"/>
                <a:ea typeface="Arial"/>
                <a:cs typeface="Arial"/>
                <a:sym typeface="Arial"/>
              </a:rPr>
              <a:t>Introduction to Robotics</a:t>
            </a:r>
            <a:br>
              <a:rPr lang="en-US">
                <a:solidFill>
                  <a:srgbClr val="000000"/>
                </a:solidFill>
                <a:latin typeface="Arial"/>
                <a:ea typeface="Arial"/>
                <a:cs typeface="Arial"/>
                <a:sym typeface="Arial"/>
              </a:rPr>
            </a:br>
            <a:r>
              <a:rPr b="0" lang="en-US" sz="4800" strike="noStrike">
                <a:solidFill>
                  <a:srgbClr val="000000"/>
                </a:solidFill>
                <a:latin typeface="Arial"/>
                <a:ea typeface="Arial"/>
                <a:cs typeface="Arial"/>
                <a:sym typeface="Arial"/>
              </a:rPr>
              <a:t>Course no. </a:t>
            </a:r>
            <a:r>
              <a:rPr lang="en-US">
                <a:solidFill>
                  <a:srgbClr val="000000"/>
                </a:solidFill>
                <a:latin typeface="Arial"/>
                <a:ea typeface="Arial"/>
                <a:cs typeface="Arial"/>
                <a:sym typeface="Arial"/>
              </a:rPr>
              <a:t>6</a:t>
            </a:r>
            <a:br>
              <a:rPr b="0" lang="en-US" sz="4800" strike="noStrike">
                <a:solidFill>
                  <a:srgbClr val="000000"/>
                </a:solidFill>
                <a:latin typeface="Arial"/>
                <a:ea typeface="Arial"/>
                <a:cs typeface="Arial"/>
                <a:sym typeface="Arial"/>
              </a:rPr>
            </a:br>
            <a:endParaRPr/>
          </a:p>
        </p:txBody>
      </p:sp>
      <p:sp>
        <p:nvSpPr>
          <p:cNvPr id="88" name="Google Shape;88;p1"/>
          <p:cNvSpPr txBox="1"/>
          <p:nvPr>
            <p:ph idx="1" type="subTitle"/>
          </p:nvPr>
        </p:nvSpPr>
        <p:spPr>
          <a:xfrm>
            <a:off x="1524000" y="3295877"/>
            <a:ext cx="9144000" cy="1137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Andrei Dumitriu</a:t>
            </a:r>
            <a:endParaRPr/>
          </a:p>
          <a:p>
            <a:pPr indent="0" lvl="0" marL="0" rtl="0" algn="ctr">
              <a:lnSpc>
                <a:spcPct val="90000"/>
              </a:lnSpc>
              <a:spcBef>
                <a:spcPts val="799"/>
              </a:spcBef>
              <a:spcAft>
                <a:spcPts val="0"/>
              </a:spcAft>
              <a:buClr>
                <a:srgbClr val="000000"/>
              </a:buClr>
              <a:buSzPts val="2000"/>
              <a:buNone/>
            </a:pPr>
            <a:r>
              <a:rPr lang="en-US" sz="2000" u="sng">
                <a:solidFill>
                  <a:srgbClr val="000000"/>
                </a:solidFill>
                <a:latin typeface="Arial"/>
                <a:ea typeface="Arial"/>
                <a:cs typeface="Arial"/>
                <a:sym typeface="Arial"/>
                <a:hlinkClick r:id="rId3">
                  <a:extLst>
                    <a:ext uri="{A12FA001-AC4F-418D-AE19-62706E023703}">
                      <ahyp:hlinkClr val="tx"/>
                    </a:ext>
                  </a:extLst>
                </a:hlinkClick>
              </a:rPr>
              <a:t>andrei.dumitriu@fmi.unibuc.ro</a:t>
            </a:r>
            <a:endParaRPr sz="2000"/>
          </a:p>
        </p:txBody>
      </p:sp>
      <p:sp>
        <p:nvSpPr>
          <p:cNvPr id="89" name="Google Shape;89;p1"/>
          <p:cNvSpPr txBox="1"/>
          <p:nvPr/>
        </p:nvSpPr>
        <p:spPr>
          <a:xfrm>
            <a:off x="3614744" y="4702629"/>
            <a:ext cx="4962600" cy="140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Faculty of Mathematics and Computer Science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University of Bucharest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9a4b9858ae_0_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Hybrid Architectures</a:t>
            </a:r>
            <a:endParaRPr b="1"/>
          </a:p>
        </p:txBody>
      </p:sp>
      <p:sp>
        <p:nvSpPr>
          <p:cNvPr id="145" name="Google Shape;145;g29a4b9858ae_0_48"/>
          <p:cNvSpPr txBox="1"/>
          <p:nvPr>
            <p:ph idx="1" type="body"/>
          </p:nvPr>
        </p:nvSpPr>
        <p:spPr>
          <a:xfrm>
            <a:off x="838200" y="1825625"/>
            <a:ext cx="102450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These days, most general purpose computers (PC's Mac's etc.) are hybrid designs that give you the best of both architectures. Deep within the CPU they operate on the Harvard model using separate caches for instructions and data to maximize performance. But the instruction and data caches are both loaded automatically from</a:t>
            </a:r>
            <a:endParaRPr/>
          </a:p>
          <a:p>
            <a:pPr indent="0" lvl="0" marL="0" rtl="0" algn="l">
              <a:spcBef>
                <a:spcPts val="0"/>
              </a:spcBef>
              <a:spcAft>
                <a:spcPts val="0"/>
              </a:spcAft>
              <a:buSzPts val="1100"/>
              <a:buNone/>
            </a:pPr>
            <a:r>
              <a:rPr lang="en-US"/>
              <a:t>a common memory space. </a:t>
            </a:r>
            <a:endParaRPr/>
          </a:p>
          <a:p>
            <a:pPr indent="0" lvl="0" marL="0" rtl="0" algn="l">
              <a:spcBef>
                <a:spcPts val="0"/>
              </a:spcBef>
              <a:spcAft>
                <a:spcPts val="0"/>
              </a:spcAft>
              <a:buClr>
                <a:schemeClr val="dk1"/>
              </a:buClr>
              <a:buSzPts val="1100"/>
              <a:buFont typeface="Arial"/>
              <a:buNone/>
            </a:pPr>
            <a:r>
              <a:rPr lang="en-US"/>
              <a:t>From a programming perspective, these computers appear to be pure Von Neumann machines with many gigabytes of virtual storage.</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9a4b9858ae_0_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Arduino Memories </a:t>
            </a:r>
            <a:endParaRPr b="1"/>
          </a:p>
        </p:txBody>
      </p:sp>
      <p:sp>
        <p:nvSpPr>
          <p:cNvPr id="151" name="Google Shape;151;g29a4b9858ae_0_58"/>
          <p:cNvSpPr txBox="1"/>
          <p:nvPr>
            <p:ph idx="1" type="body"/>
          </p:nvPr>
        </p:nvSpPr>
        <p:spPr>
          <a:xfrm>
            <a:off x="838200" y="1825625"/>
            <a:ext cx="102450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There are 3 types of memory in an Arduino:</a:t>
            </a:r>
            <a:endParaRPr/>
          </a:p>
          <a:p>
            <a:pPr indent="-342900" lvl="0" marL="457200" rtl="0" algn="l">
              <a:spcBef>
                <a:spcPts val="0"/>
              </a:spcBef>
              <a:spcAft>
                <a:spcPts val="0"/>
              </a:spcAft>
              <a:buSzPts val="1800"/>
              <a:buChar char="•"/>
            </a:pPr>
            <a:r>
              <a:rPr lang="en-US"/>
              <a:t>Flash or Program Memory: 32KB</a:t>
            </a:r>
            <a:endParaRPr/>
          </a:p>
          <a:p>
            <a:pPr indent="-342900" lvl="0" marL="457200" rtl="0" algn="l">
              <a:spcBef>
                <a:spcPts val="0"/>
              </a:spcBef>
              <a:spcAft>
                <a:spcPts val="0"/>
              </a:spcAft>
              <a:buSzPts val="1800"/>
              <a:buChar char="•"/>
            </a:pPr>
            <a:r>
              <a:rPr lang="en-US"/>
              <a:t>SRAM: 2KB</a:t>
            </a:r>
            <a:endParaRPr/>
          </a:p>
          <a:p>
            <a:pPr indent="-342900" lvl="0" marL="457200" rtl="0" algn="l">
              <a:spcBef>
                <a:spcPts val="0"/>
              </a:spcBef>
              <a:spcAft>
                <a:spcPts val="0"/>
              </a:spcAft>
              <a:buSzPts val="1800"/>
              <a:buChar char="•"/>
            </a:pPr>
            <a:r>
              <a:rPr lang="en-US"/>
              <a:t>EEPROM : 1KB</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9a4b9858ae_0_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Flash Memory</a:t>
            </a:r>
            <a:endParaRPr b="1"/>
          </a:p>
        </p:txBody>
      </p:sp>
      <p:sp>
        <p:nvSpPr>
          <p:cNvPr id="157" name="Google Shape;157;g29a4b9858ae_0_68"/>
          <p:cNvSpPr txBox="1"/>
          <p:nvPr>
            <p:ph idx="1" type="body"/>
          </p:nvPr>
        </p:nvSpPr>
        <p:spPr>
          <a:xfrm>
            <a:off x="838200" y="1825625"/>
            <a:ext cx="102450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SzPct val="39285"/>
              <a:buNone/>
            </a:pPr>
            <a:r>
              <a:rPr lang="en-US"/>
              <a:t>Flash memory is used to store your program image and any initialized data. You can execute program code from flash, but you can't modify data in flash memory from your executing code. To modify the data, it must first be copied into SRAM Flash memory is the same technology used for thumb-drives and SD cards. </a:t>
            </a:r>
            <a:endParaRPr/>
          </a:p>
          <a:p>
            <a:pPr indent="0" lvl="0" marL="0" rtl="0" algn="l">
              <a:spcBef>
                <a:spcPts val="0"/>
              </a:spcBef>
              <a:spcAft>
                <a:spcPts val="0"/>
              </a:spcAft>
              <a:buSzPct val="39285"/>
              <a:buNone/>
            </a:pPr>
            <a:r>
              <a:t/>
            </a:r>
            <a:endParaRPr/>
          </a:p>
          <a:p>
            <a:pPr indent="0" lvl="0" marL="0" rtl="0" algn="l">
              <a:spcBef>
                <a:spcPts val="0"/>
              </a:spcBef>
              <a:spcAft>
                <a:spcPts val="0"/>
              </a:spcAft>
              <a:buClr>
                <a:schemeClr val="dk1"/>
              </a:buClr>
              <a:buSzPct val="39285"/>
              <a:buFont typeface="Arial"/>
              <a:buNone/>
            </a:pPr>
            <a:r>
              <a:rPr lang="en-US"/>
              <a:t>It is nonvolatile, so your program will still be there when the system is powered off. Flash memory has a finite lifetime of about 100,000 write cycles. So if you upload 10 programs a day, every day for the next 27 years, you might wear it out. </a:t>
            </a:r>
            <a:endParaRPr/>
          </a:p>
          <a:p>
            <a:pPr indent="0" lvl="0" marL="0" rtl="0" algn="l">
              <a:lnSpc>
                <a:spcPct val="90000"/>
              </a:lnSpc>
              <a:spcBef>
                <a:spcPts val="0"/>
              </a:spcBef>
              <a:spcAft>
                <a:spcPts val="0"/>
              </a:spcAft>
              <a:buSzPct val="39285"/>
              <a:buNone/>
            </a:pPr>
            <a:r>
              <a:t/>
            </a:r>
            <a:endParaRPr/>
          </a:p>
          <a:p>
            <a:pPr indent="0" lvl="0" marL="0" rtl="0" algn="l">
              <a:lnSpc>
                <a:spcPct val="90000"/>
              </a:lnSpc>
              <a:spcBef>
                <a:spcPts val="0"/>
              </a:spcBef>
              <a:spcAft>
                <a:spcPts val="0"/>
              </a:spcAft>
              <a:buSzPct val="39285"/>
              <a:buNone/>
            </a:pPr>
            <a:r>
              <a:rPr lang="en-US"/>
              <a:t>You can also write your own data directly to Flash, but that is rarely recommended: </a:t>
            </a:r>
            <a:r>
              <a:rPr lang="en-US" u="sng">
                <a:solidFill>
                  <a:schemeClr val="hlink"/>
                </a:solidFill>
                <a:hlinkClick r:id="rId3"/>
              </a:rPr>
              <a:t>https://www.arduino.cc/reference/en/language/variables/utilities/progmem/</a:t>
            </a:r>
            <a:r>
              <a:rPr lang="en-US"/>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9a4b9858ae_0_7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SRAM</a:t>
            </a:r>
            <a:endParaRPr b="1"/>
          </a:p>
        </p:txBody>
      </p:sp>
      <p:sp>
        <p:nvSpPr>
          <p:cNvPr id="163" name="Google Shape;163;g29a4b9858ae_0_75"/>
          <p:cNvSpPr txBox="1"/>
          <p:nvPr>
            <p:ph idx="1" type="body"/>
          </p:nvPr>
        </p:nvSpPr>
        <p:spPr>
          <a:xfrm>
            <a:off x="838200" y="1825625"/>
            <a:ext cx="10245000" cy="43512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1100"/>
              <a:buNone/>
            </a:pPr>
            <a:r>
              <a:rPr lang="en-US"/>
              <a:t>SRAM or Static Random Access Memory, can be read and written from your executing program. SRAM memory is used for several purposes by a running program:</a:t>
            </a:r>
            <a:endParaRPr/>
          </a:p>
          <a:p>
            <a:pPr indent="0" lvl="0" marL="0" rtl="0" algn="l">
              <a:spcBef>
                <a:spcPts val="0"/>
              </a:spcBef>
              <a:spcAft>
                <a:spcPts val="0"/>
              </a:spcAft>
              <a:buSzPts val="1100"/>
              <a:buNone/>
            </a:pPr>
            <a:r>
              <a:t/>
            </a:r>
            <a:endParaRPr/>
          </a:p>
          <a:p>
            <a:pPr indent="-342900" lvl="0" marL="457200" rtl="0" algn="l">
              <a:spcBef>
                <a:spcPts val="0"/>
              </a:spcBef>
              <a:spcAft>
                <a:spcPts val="0"/>
              </a:spcAft>
              <a:buSzPts val="1800"/>
              <a:buChar char="•"/>
            </a:pPr>
            <a:r>
              <a:rPr b="1" lang="en-US"/>
              <a:t>Static Data</a:t>
            </a:r>
            <a:r>
              <a:rPr lang="en-US"/>
              <a:t> - This is a block of reserved space in SRAM for all the global and static variables from your program</a:t>
            </a:r>
            <a:endParaRPr/>
          </a:p>
          <a:p>
            <a:pPr indent="-342900" lvl="0" marL="457200" rtl="0" algn="l">
              <a:spcBef>
                <a:spcPts val="0"/>
              </a:spcBef>
              <a:spcAft>
                <a:spcPts val="0"/>
              </a:spcAft>
              <a:buSzPts val="1800"/>
              <a:buChar char="•"/>
            </a:pPr>
            <a:r>
              <a:rPr b="1" lang="en-US"/>
              <a:t>Heap </a:t>
            </a:r>
            <a:r>
              <a:rPr lang="en-US"/>
              <a:t>- The heap is for dynamically allocated data items. The heap grows from the top of the static data area up as data items are allocated.</a:t>
            </a:r>
            <a:endParaRPr/>
          </a:p>
          <a:p>
            <a:pPr indent="-342900" lvl="0" marL="457200" rtl="0" algn="l">
              <a:spcBef>
                <a:spcPts val="0"/>
              </a:spcBef>
              <a:spcAft>
                <a:spcPts val="0"/>
              </a:spcAft>
              <a:buSzPts val="1800"/>
              <a:buChar char="•"/>
            </a:pPr>
            <a:r>
              <a:rPr b="1" lang="en-US"/>
              <a:t>Stack</a:t>
            </a:r>
            <a:r>
              <a:rPr lang="en-US"/>
              <a:t> - The stack is for local variables and for maintaining a record of interrupts and function calls. The stack grows from the top of memory down towards the heap.</a:t>
            </a:r>
            <a:endParaRPr/>
          </a:p>
          <a:p>
            <a:pPr indent="0" lvl="0" marL="0" rtl="0" algn="l">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9a4b9858ae_0_8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Problems</a:t>
            </a:r>
            <a:endParaRPr b="1"/>
          </a:p>
        </p:txBody>
      </p:sp>
      <p:sp>
        <p:nvSpPr>
          <p:cNvPr id="169" name="Google Shape;169;g29a4b9858ae_0_85"/>
          <p:cNvSpPr txBox="1"/>
          <p:nvPr>
            <p:ph idx="1" type="body"/>
          </p:nvPr>
        </p:nvSpPr>
        <p:spPr>
          <a:xfrm>
            <a:off x="838200" y="1825625"/>
            <a:ext cx="6125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Most memory problems occur when the stack and the heap collide. When this</a:t>
            </a:r>
            <a:endParaRPr/>
          </a:p>
          <a:p>
            <a:pPr indent="0" lvl="0" marL="0" rtl="0" algn="l">
              <a:spcBef>
                <a:spcPts val="0"/>
              </a:spcBef>
              <a:spcAft>
                <a:spcPts val="0"/>
              </a:spcAft>
              <a:buClr>
                <a:schemeClr val="dk1"/>
              </a:buClr>
              <a:buSzPts val="1100"/>
              <a:buFont typeface="Arial"/>
              <a:buNone/>
            </a:pPr>
            <a:r>
              <a:rPr lang="en-US"/>
              <a:t>happens, one or both of these memory areas will be corrupted with </a:t>
            </a:r>
            <a:r>
              <a:rPr lang="en-US"/>
              <a:t>u</a:t>
            </a:r>
            <a:r>
              <a:rPr lang="en-US"/>
              <a:t>npredictable results. In some cases it will cause an immediate crash. In others, the effects of the corruption may not be noticed until much later</a:t>
            </a:r>
            <a:endParaRPr/>
          </a:p>
          <a:p>
            <a:pPr indent="0" lvl="0" marL="0" rtl="0" algn="l">
              <a:lnSpc>
                <a:spcPct val="90000"/>
              </a:lnSpc>
              <a:spcBef>
                <a:spcPts val="0"/>
              </a:spcBef>
              <a:spcAft>
                <a:spcPts val="0"/>
              </a:spcAft>
              <a:buSzPts val="1100"/>
              <a:buNone/>
            </a:pPr>
            <a:r>
              <a:t/>
            </a:r>
            <a:endParaRPr/>
          </a:p>
        </p:txBody>
      </p:sp>
      <p:pic>
        <p:nvPicPr>
          <p:cNvPr id="170" name="Google Shape;170;g29a4b9858ae_0_85"/>
          <p:cNvPicPr preferRelativeResize="0"/>
          <p:nvPr/>
        </p:nvPicPr>
        <p:blipFill>
          <a:blip r:embed="rId3">
            <a:alphaModFix/>
          </a:blip>
          <a:stretch>
            <a:fillRect/>
          </a:stretch>
        </p:blipFill>
        <p:spPr>
          <a:xfrm>
            <a:off x="7484944" y="0"/>
            <a:ext cx="2185913" cy="685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9a4b9858ae_0_9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EEPROM</a:t>
            </a:r>
            <a:endParaRPr b="1"/>
          </a:p>
        </p:txBody>
      </p:sp>
      <p:sp>
        <p:nvSpPr>
          <p:cNvPr id="176" name="Google Shape;176;g29a4b9858ae_0_92"/>
          <p:cNvSpPr txBox="1"/>
          <p:nvPr>
            <p:ph idx="1" type="body"/>
          </p:nvPr>
        </p:nvSpPr>
        <p:spPr>
          <a:xfrm>
            <a:off x="838200" y="1825625"/>
            <a:ext cx="9656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EEPROM (Erasable Programmable Read-Only Memory)  is another form of non-volatile memory that can be read or written from your executing program. It can only be read byte-by-byte, so it can be a little awkward to use. </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It is also slower than SRAM and has a finite lifetime of about 100,000 write cycles (you can read it as many times as you want).</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9a4b9858ae_0_1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EEPROM - previous versions</a:t>
            </a:r>
            <a:endParaRPr b="1"/>
          </a:p>
        </p:txBody>
      </p:sp>
      <p:pic>
        <p:nvPicPr>
          <p:cNvPr id="182" name="Google Shape;182;g29a4b9858ae_0_132"/>
          <p:cNvPicPr preferRelativeResize="0"/>
          <p:nvPr/>
        </p:nvPicPr>
        <p:blipFill>
          <a:blip r:embed="rId3">
            <a:alphaModFix/>
          </a:blip>
          <a:stretch>
            <a:fillRect/>
          </a:stretch>
        </p:blipFill>
        <p:spPr>
          <a:xfrm>
            <a:off x="2475688" y="1612950"/>
            <a:ext cx="7240623" cy="486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9a4b9858ae_0_10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Measuring Memory Usage: Flash</a:t>
            </a:r>
            <a:endParaRPr b="1"/>
          </a:p>
        </p:txBody>
      </p:sp>
      <p:sp>
        <p:nvSpPr>
          <p:cNvPr id="188" name="Google Shape;188;g29a4b9858ae_0_100"/>
          <p:cNvSpPr txBox="1"/>
          <p:nvPr>
            <p:ph idx="1" type="body"/>
          </p:nvPr>
        </p:nvSpPr>
        <p:spPr>
          <a:xfrm>
            <a:off x="838200" y="1825625"/>
            <a:ext cx="9656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Measuring Flash memory usage is trivial. The compiler does that for you, every time you compile!</a:t>
            </a:r>
            <a:endParaRPr/>
          </a:p>
        </p:txBody>
      </p:sp>
      <p:pic>
        <p:nvPicPr>
          <p:cNvPr id="189" name="Google Shape;189;g29a4b9858ae_0_100"/>
          <p:cNvPicPr preferRelativeResize="0"/>
          <p:nvPr/>
        </p:nvPicPr>
        <p:blipFill>
          <a:blip r:embed="rId3">
            <a:alphaModFix/>
          </a:blip>
          <a:stretch>
            <a:fillRect/>
          </a:stretch>
        </p:blipFill>
        <p:spPr>
          <a:xfrm>
            <a:off x="0" y="3187058"/>
            <a:ext cx="12192000" cy="12514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9a4b9858ae_0_1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Measuring Memory Usage: EEPROM </a:t>
            </a:r>
            <a:endParaRPr b="1"/>
          </a:p>
        </p:txBody>
      </p:sp>
      <p:sp>
        <p:nvSpPr>
          <p:cNvPr id="195" name="Google Shape;195;g29a4b9858ae_0_107"/>
          <p:cNvSpPr txBox="1"/>
          <p:nvPr>
            <p:ph idx="1" type="body"/>
          </p:nvPr>
        </p:nvSpPr>
        <p:spPr>
          <a:xfrm>
            <a:off x="838200" y="1825625"/>
            <a:ext cx="9656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You are 100% in control of EEPROM usage. You have to read and write each byte to a specific address, so there is no excuse for not knowing exactly which bytes are in use!</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9a4b9858ae_0_1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Measuring Memory Usage: </a:t>
            </a:r>
            <a:r>
              <a:rPr b="1" lang="en-US"/>
              <a:t>SRAM</a:t>
            </a:r>
            <a:endParaRPr b="1"/>
          </a:p>
        </p:txBody>
      </p:sp>
      <p:sp>
        <p:nvSpPr>
          <p:cNvPr id="201" name="Google Shape;201;g29a4b9858ae_0_117"/>
          <p:cNvSpPr txBox="1"/>
          <p:nvPr>
            <p:ph idx="1" type="body"/>
          </p:nvPr>
        </p:nvSpPr>
        <p:spPr>
          <a:xfrm>
            <a:off x="838200" y="1825625"/>
            <a:ext cx="96567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SzPct val="39285"/>
              <a:buNone/>
            </a:pPr>
            <a:r>
              <a:rPr lang="en-US"/>
              <a:t>SRAM usage is more dynamic and therefore more difficult to measure. The </a:t>
            </a:r>
            <a:r>
              <a:rPr lang="en-US"/>
              <a:t>freeRam</a:t>
            </a:r>
            <a:r>
              <a:rPr lang="en-US"/>
              <a:t>() function in the MemoryFree </a:t>
            </a:r>
            <a:r>
              <a:rPr lang="en-US"/>
              <a:t>library can help with this. </a:t>
            </a:r>
            <a:endParaRPr/>
          </a:p>
          <a:p>
            <a:pPr indent="0" lvl="0" marL="0" rtl="0" algn="l">
              <a:spcBef>
                <a:spcPts val="0"/>
              </a:spcBef>
              <a:spcAft>
                <a:spcPts val="0"/>
              </a:spcAft>
              <a:buSzPct val="39285"/>
              <a:buNone/>
            </a:pPr>
            <a:r>
              <a:t/>
            </a:r>
            <a:endParaRPr/>
          </a:p>
          <a:p>
            <a:pPr indent="0" lvl="0" marL="0" rtl="0" algn="l">
              <a:spcBef>
                <a:spcPts val="0"/>
              </a:spcBef>
              <a:spcAft>
                <a:spcPts val="0"/>
              </a:spcAft>
              <a:buSzPct val="39285"/>
              <a:buNone/>
            </a:pPr>
            <a:r>
              <a:rPr lang="en-US"/>
              <a:t>void display_freeram() {</a:t>
            </a:r>
            <a:endParaRPr/>
          </a:p>
          <a:p>
            <a:pPr indent="0" lvl="0" marL="0" rtl="0" algn="l">
              <a:spcBef>
                <a:spcPts val="0"/>
              </a:spcBef>
              <a:spcAft>
                <a:spcPts val="0"/>
              </a:spcAft>
              <a:buSzPct val="39285"/>
              <a:buNone/>
            </a:pPr>
            <a:r>
              <a:rPr lang="en-US"/>
              <a:t>  Serial.print(F("- SRAM left: "));</a:t>
            </a:r>
            <a:endParaRPr/>
          </a:p>
          <a:p>
            <a:pPr indent="0" lvl="0" marL="0" rtl="0" algn="l">
              <a:spcBef>
                <a:spcPts val="0"/>
              </a:spcBef>
              <a:spcAft>
                <a:spcPts val="0"/>
              </a:spcAft>
              <a:buSzPct val="39285"/>
              <a:buNone/>
            </a:pPr>
            <a:r>
              <a:rPr lang="en-US"/>
              <a:t>  Serial.println(freeRam());</a:t>
            </a:r>
            <a:endParaRPr/>
          </a:p>
          <a:p>
            <a:pPr indent="0" lvl="0" marL="0" rtl="0" algn="l">
              <a:spcBef>
                <a:spcPts val="0"/>
              </a:spcBef>
              <a:spcAft>
                <a:spcPts val="0"/>
              </a:spcAft>
              <a:buSzPct val="39285"/>
              <a:buNone/>
            </a:pPr>
            <a:r>
              <a:rPr lang="en-US"/>
              <a:t>}</a:t>
            </a:r>
            <a:endParaRPr/>
          </a:p>
          <a:p>
            <a:pPr indent="0" lvl="0" marL="0" rtl="0" algn="l">
              <a:spcBef>
                <a:spcPts val="0"/>
              </a:spcBef>
              <a:spcAft>
                <a:spcPts val="0"/>
              </a:spcAft>
              <a:buSzPct val="39285"/>
              <a:buNone/>
            </a:pPr>
            <a:r>
              <a:t/>
            </a:r>
            <a:endParaRPr/>
          </a:p>
          <a:p>
            <a:pPr indent="0" lvl="0" marL="0" rtl="0" algn="l">
              <a:spcBef>
                <a:spcPts val="0"/>
              </a:spcBef>
              <a:spcAft>
                <a:spcPts val="0"/>
              </a:spcAft>
              <a:buSzPct val="39285"/>
              <a:buNone/>
            </a:pPr>
            <a:r>
              <a:rPr lang="en-US"/>
              <a:t>int freeRam() {</a:t>
            </a:r>
            <a:endParaRPr/>
          </a:p>
          <a:p>
            <a:pPr indent="0" lvl="0" marL="0" rtl="0" algn="l">
              <a:spcBef>
                <a:spcPts val="0"/>
              </a:spcBef>
              <a:spcAft>
                <a:spcPts val="0"/>
              </a:spcAft>
              <a:buSzPct val="39285"/>
              <a:buNone/>
            </a:pPr>
            <a:r>
              <a:rPr lang="en-US"/>
              <a:t>  extern int __heap_start,*__brkval; // </a:t>
            </a:r>
            <a:endParaRPr/>
          </a:p>
          <a:p>
            <a:pPr indent="0" lvl="0" marL="0" rtl="0" algn="l">
              <a:spcBef>
                <a:spcPts val="0"/>
              </a:spcBef>
              <a:spcAft>
                <a:spcPts val="0"/>
              </a:spcAft>
              <a:buSzPct val="39285"/>
              <a:buNone/>
            </a:pPr>
            <a:r>
              <a:rPr lang="en-US"/>
              <a:t>  int v;</a:t>
            </a:r>
            <a:endParaRPr/>
          </a:p>
          <a:p>
            <a:pPr indent="0" lvl="0" marL="0" rtl="0" algn="l">
              <a:spcBef>
                <a:spcPts val="0"/>
              </a:spcBef>
              <a:spcAft>
                <a:spcPts val="0"/>
              </a:spcAft>
              <a:buSzPct val="39285"/>
              <a:buNone/>
            </a:pPr>
            <a:r>
              <a:rPr lang="en-US"/>
              <a:t>  return (int)&amp;v - (__brkval == 0  </a:t>
            </a:r>
            <a:endParaRPr/>
          </a:p>
          <a:p>
            <a:pPr indent="0" lvl="0" marL="0" rtl="0" algn="l">
              <a:spcBef>
                <a:spcPts val="0"/>
              </a:spcBef>
              <a:spcAft>
                <a:spcPts val="0"/>
              </a:spcAft>
              <a:buSzPct val="39285"/>
              <a:buNone/>
            </a:pPr>
            <a:r>
              <a:rPr lang="en-US"/>
              <a:t>    ? (int)&amp;__heap_start : (int) __brkval);  </a:t>
            </a:r>
            <a:endParaRPr/>
          </a:p>
          <a:p>
            <a:pPr indent="0" lvl="0" marL="0" rtl="0" algn="l">
              <a:spcBef>
                <a:spcPts val="0"/>
              </a:spcBef>
              <a:spcAft>
                <a:spcPts val="0"/>
              </a:spcAft>
              <a:buSzPct val="39285"/>
              <a:buNone/>
            </a:pPr>
            <a:r>
              <a:rPr lang="en-US"/>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Today’s plan</a:t>
            </a:r>
            <a:endParaRPr/>
          </a:p>
        </p:txBody>
      </p:sp>
      <p:sp>
        <p:nvSpPr>
          <p:cNvPr id="95" name="Google Shape;95;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20000"/>
          </a:bodyPr>
          <a:lstStyle/>
          <a:p>
            <a:pPr indent="-406400" lvl="0" marL="457200" rtl="0" algn="l">
              <a:lnSpc>
                <a:spcPct val="90000"/>
              </a:lnSpc>
              <a:spcBef>
                <a:spcPts val="1000"/>
              </a:spcBef>
              <a:spcAft>
                <a:spcPts val="0"/>
              </a:spcAft>
              <a:buSzPts val="2800"/>
              <a:buChar char="•"/>
            </a:pPr>
            <a:r>
              <a:rPr lang="en-US"/>
              <a:t>Getting started</a:t>
            </a:r>
            <a:endParaRPr/>
          </a:p>
          <a:p>
            <a:pPr indent="-406400" lvl="1" marL="914400" rtl="0" algn="l">
              <a:spcBef>
                <a:spcPts val="1000"/>
              </a:spcBef>
              <a:spcAft>
                <a:spcPts val="0"/>
              </a:spcAft>
              <a:buSzPts val="2800"/>
              <a:buChar char="•"/>
            </a:pPr>
            <a:r>
              <a:rPr lang="en-US"/>
              <a:t>Short recap from last lab</a:t>
            </a:r>
            <a:endParaRPr/>
          </a:p>
          <a:p>
            <a:pPr indent="-406400" lvl="1" marL="914400" rtl="0" algn="l">
              <a:spcBef>
                <a:spcPts val="1000"/>
              </a:spcBef>
              <a:spcAft>
                <a:spcPts val="0"/>
              </a:spcAft>
              <a:buSzPts val="2800"/>
              <a:buChar char="•"/>
            </a:pPr>
            <a:r>
              <a:rPr lang="en-US"/>
              <a:t>Homework &amp; Questions</a:t>
            </a:r>
            <a:endParaRPr/>
          </a:p>
          <a:p>
            <a:pPr indent="-406400" lvl="1" marL="914400" rtl="0" algn="l">
              <a:lnSpc>
                <a:spcPct val="90000"/>
              </a:lnSpc>
              <a:spcBef>
                <a:spcPts val="1000"/>
              </a:spcBef>
              <a:spcAft>
                <a:spcPts val="0"/>
              </a:spcAft>
              <a:buSzPts val="2800"/>
              <a:buChar char="•"/>
            </a:pPr>
            <a:r>
              <a:rPr lang="en-US"/>
              <a:t>Some feedback</a:t>
            </a:r>
            <a:endParaRPr sz="2400"/>
          </a:p>
          <a:p>
            <a:pPr indent="-228600" lvl="0" marL="228600" rtl="0" algn="l">
              <a:lnSpc>
                <a:spcPct val="90000"/>
              </a:lnSpc>
              <a:spcBef>
                <a:spcPts val="1000"/>
              </a:spcBef>
              <a:spcAft>
                <a:spcPts val="0"/>
              </a:spcAft>
              <a:buSzPts val="2800"/>
              <a:buChar char="•"/>
            </a:pPr>
            <a:r>
              <a:rPr lang="en-US"/>
              <a:t>Serial communication</a:t>
            </a:r>
            <a:endParaRPr/>
          </a:p>
          <a:p>
            <a:pPr indent="-228600" lvl="0" marL="228600" rtl="0" algn="l">
              <a:lnSpc>
                <a:spcPct val="90000"/>
              </a:lnSpc>
              <a:spcBef>
                <a:spcPts val="1000"/>
              </a:spcBef>
              <a:spcAft>
                <a:spcPts val="0"/>
              </a:spcAft>
              <a:buSzPts val="2800"/>
              <a:buChar char="•"/>
            </a:pPr>
            <a:r>
              <a:rPr lang="en-US"/>
              <a:t>Arduino Memory</a:t>
            </a:r>
            <a:endParaRPr/>
          </a:p>
          <a:p>
            <a:pPr indent="-228600" lvl="0" marL="228600" rtl="0" algn="l">
              <a:lnSpc>
                <a:spcPct val="90000"/>
              </a:lnSpc>
              <a:spcBef>
                <a:spcPts val="1000"/>
              </a:spcBef>
              <a:spcAft>
                <a:spcPts val="0"/>
              </a:spcAft>
              <a:buSzPts val="2800"/>
              <a:buChar char="•"/>
            </a:pPr>
            <a:r>
              <a:rPr lang="en-US"/>
              <a:t>Sensors:</a:t>
            </a:r>
            <a:endParaRPr/>
          </a:p>
          <a:p>
            <a:pPr indent="-406400" lvl="1" marL="914400" rtl="0" algn="l">
              <a:spcBef>
                <a:spcPts val="1000"/>
              </a:spcBef>
              <a:spcAft>
                <a:spcPts val="0"/>
              </a:spcAft>
              <a:buSzPts val="2800"/>
              <a:buChar char="•"/>
            </a:pPr>
            <a:r>
              <a:rPr lang="en-US"/>
              <a:t>Variable resistor sensors</a:t>
            </a:r>
            <a:endParaRPr/>
          </a:p>
          <a:p>
            <a:pPr indent="-406400" lvl="1" marL="914400" rtl="0" algn="l">
              <a:lnSpc>
                <a:spcPct val="90000"/>
              </a:lnSpc>
              <a:spcBef>
                <a:spcPts val="1000"/>
              </a:spcBef>
              <a:spcAft>
                <a:spcPts val="0"/>
              </a:spcAft>
              <a:buSzPts val="2800"/>
              <a:buChar char="•"/>
            </a:pPr>
            <a:r>
              <a:rPr lang="en-US"/>
              <a:t>Distance sensors</a:t>
            </a:r>
            <a:endParaRPr/>
          </a:p>
          <a:p>
            <a:pPr indent="-406400" lvl="1" marL="914400" rtl="0" algn="l">
              <a:spcBef>
                <a:spcPts val="1000"/>
              </a:spcBef>
              <a:spcAft>
                <a:spcPts val="0"/>
              </a:spcAft>
              <a:buSzPts val="2800"/>
              <a:buChar char="•"/>
            </a:pPr>
            <a:r>
              <a:rPr lang="en-US"/>
              <a:t>IRemote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9a4b9858ae_0_1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Measuring Memory Usage: SRAM</a:t>
            </a:r>
            <a:endParaRPr b="1"/>
          </a:p>
        </p:txBody>
      </p:sp>
      <p:pic>
        <p:nvPicPr>
          <p:cNvPr id="207" name="Google Shape;207;g29a4b9858ae_0_126"/>
          <p:cNvPicPr preferRelativeResize="0"/>
          <p:nvPr/>
        </p:nvPicPr>
        <p:blipFill>
          <a:blip r:embed="rId3">
            <a:alphaModFix/>
          </a:blip>
          <a:stretch>
            <a:fillRect/>
          </a:stretch>
        </p:blipFill>
        <p:spPr>
          <a:xfrm>
            <a:off x="3426843" y="1639648"/>
            <a:ext cx="5338316" cy="4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9a4b9858ae_0_1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Sensors</a:t>
            </a:r>
            <a:endParaRPr b="1"/>
          </a:p>
        </p:txBody>
      </p:sp>
      <p:pic>
        <p:nvPicPr>
          <p:cNvPr id="213" name="Google Shape;213;g29a4b9858ae_0_141"/>
          <p:cNvPicPr preferRelativeResize="0"/>
          <p:nvPr/>
        </p:nvPicPr>
        <p:blipFill>
          <a:blip r:embed="rId3">
            <a:alphaModFix/>
          </a:blip>
          <a:stretch>
            <a:fillRect/>
          </a:stretch>
        </p:blipFill>
        <p:spPr>
          <a:xfrm>
            <a:off x="3664813" y="1344300"/>
            <a:ext cx="4862374" cy="4862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9a4b9858ae_0_1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3400"/>
              <a:t>LDR (light-dependent resistor) / photocell / photoresistor</a:t>
            </a:r>
            <a:endParaRPr b="1" sz="3400"/>
          </a:p>
        </p:txBody>
      </p:sp>
      <p:pic>
        <p:nvPicPr>
          <p:cNvPr id="219" name="Google Shape;219;g29a4b9858ae_0_148"/>
          <p:cNvPicPr preferRelativeResize="0"/>
          <p:nvPr/>
        </p:nvPicPr>
        <p:blipFill>
          <a:blip r:embed="rId3">
            <a:alphaModFix/>
          </a:blip>
          <a:stretch>
            <a:fillRect/>
          </a:stretch>
        </p:blipFill>
        <p:spPr>
          <a:xfrm>
            <a:off x="2749425" y="1990725"/>
            <a:ext cx="2876550" cy="2876550"/>
          </a:xfrm>
          <a:prstGeom prst="rect">
            <a:avLst/>
          </a:prstGeom>
          <a:noFill/>
          <a:ln>
            <a:noFill/>
          </a:ln>
        </p:spPr>
      </p:pic>
      <p:pic>
        <p:nvPicPr>
          <p:cNvPr id="220" name="Google Shape;220;g29a4b9858ae_0_148"/>
          <p:cNvPicPr preferRelativeResize="0"/>
          <p:nvPr/>
        </p:nvPicPr>
        <p:blipFill>
          <a:blip r:embed="rId4">
            <a:alphaModFix/>
          </a:blip>
          <a:stretch>
            <a:fillRect/>
          </a:stretch>
        </p:blipFill>
        <p:spPr>
          <a:xfrm>
            <a:off x="7633425" y="2914650"/>
            <a:ext cx="1200150" cy="102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9a4b9858ae_0_2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sz="3400"/>
              <a:t>LDR (light-dependent resistor) / photocell / photoresistor</a:t>
            </a:r>
            <a:endParaRPr b="1" sz="3400"/>
          </a:p>
        </p:txBody>
      </p:sp>
      <p:pic>
        <p:nvPicPr>
          <p:cNvPr id="226" name="Google Shape;226;g29a4b9858ae_0_239"/>
          <p:cNvPicPr preferRelativeResize="0"/>
          <p:nvPr/>
        </p:nvPicPr>
        <p:blipFill>
          <a:blip r:embed="rId3">
            <a:alphaModFix/>
          </a:blip>
          <a:stretch>
            <a:fillRect/>
          </a:stretch>
        </p:blipFill>
        <p:spPr>
          <a:xfrm>
            <a:off x="7523225" y="1358200"/>
            <a:ext cx="3830575" cy="4926499"/>
          </a:xfrm>
          <a:prstGeom prst="rect">
            <a:avLst/>
          </a:prstGeom>
          <a:noFill/>
          <a:ln>
            <a:noFill/>
          </a:ln>
        </p:spPr>
      </p:pic>
      <p:pic>
        <p:nvPicPr>
          <p:cNvPr id="227" name="Google Shape;227;g29a4b9858ae_0_239"/>
          <p:cNvPicPr preferRelativeResize="0"/>
          <p:nvPr/>
        </p:nvPicPr>
        <p:blipFill>
          <a:blip r:embed="rId4">
            <a:alphaModFix/>
          </a:blip>
          <a:stretch>
            <a:fillRect/>
          </a:stretch>
        </p:blipFill>
        <p:spPr>
          <a:xfrm>
            <a:off x="165200" y="2602325"/>
            <a:ext cx="7176725" cy="243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9a4b9858ae_0_1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Thermistor</a:t>
            </a:r>
            <a:endParaRPr/>
          </a:p>
        </p:txBody>
      </p:sp>
      <p:pic>
        <p:nvPicPr>
          <p:cNvPr id="233" name="Google Shape;233;g29a4b9858ae_0_169"/>
          <p:cNvPicPr preferRelativeResize="0"/>
          <p:nvPr/>
        </p:nvPicPr>
        <p:blipFill>
          <a:blip r:embed="rId3">
            <a:alphaModFix/>
          </a:blip>
          <a:stretch>
            <a:fillRect/>
          </a:stretch>
        </p:blipFill>
        <p:spPr>
          <a:xfrm>
            <a:off x="6938222" y="804050"/>
            <a:ext cx="4199774" cy="3787750"/>
          </a:xfrm>
          <a:prstGeom prst="rect">
            <a:avLst/>
          </a:prstGeom>
          <a:noFill/>
          <a:ln>
            <a:noFill/>
          </a:ln>
        </p:spPr>
      </p:pic>
      <p:sp>
        <p:nvSpPr>
          <p:cNvPr id="234" name="Google Shape;234;g29a4b9858ae_0_169"/>
          <p:cNvSpPr txBox="1"/>
          <p:nvPr>
            <p:ph idx="1" type="body"/>
          </p:nvPr>
        </p:nvSpPr>
        <p:spPr>
          <a:xfrm>
            <a:off x="838200" y="1825625"/>
            <a:ext cx="5933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NTC or PTC</a:t>
            </a:r>
            <a:r>
              <a:rPr lang="en-US"/>
              <a:t> (Negative / Positive Temperature Coefficient) - resistance decreases or increases as temperature increases</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9a4b9858ae_0_1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Flex sensor</a:t>
            </a:r>
            <a:endParaRPr/>
          </a:p>
        </p:txBody>
      </p:sp>
      <p:sp>
        <p:nvSpPr>
          <p:cNvPr id="240" name="Google Shape;240;g29a4b9858ae_0_177"/>
          <p:cNvSpPr txBox="1"/>
          <p:nvPr>
            <p:ph idx="1" type="body"/>
          </p:nvPr>
        </p:nvSpPr>
        <p:spPr>
          <a:xfrm>
            <a:off x="838200" y="1825625"/>
            <a:ext cx="5933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Changes its resistance when bent. Often used in applications where it's necessary to detect the amount of bend or flex.</a:t>
            </a:r>
            <a:r>
              <a:rPr lang="en-US"/>
              <a:t> </a:t>
            </a:r>
            <a:endParaRPr/>
          </a:p>
        </p:txBody>
      </p:sp>
      <p:pic>
        <p:nvPicPr>
          <p:cNvPr id="241" name="Google Shape;241;g29a4b9858ae_0_177"/>
          <p:cNvPicPr preferRelativeResize="0"/>
          <p:nvPr/>
        </p:nvPicPr>
        <p:blipFill>
          <a:blip r:embed="rId3">
            <a:alphaModFix/>
          </a:blip>
          <a:stretch>
            <a:fillRect/>
          </a:stretch>
        </p:blipFill>
        <p:spPr>
          <a:xfrm>
            <a:off x="7004725" y="752875"/>
            <a:ext cx="4066774" cy="4066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9a4b9858ae_0_1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Flex sensor</a:t>
            </a:r>
            <a:endParaRPr/>
          </a:p>
        </p:txBody>
      </p:sp>
      <p:sp>
        <p:nvSpPr>
          <p:cNvPr id="247" name="Google Shape;247;g29a4b9858ae_0_197"/>
          <p:cNvSpPr txBox="1"/>
          <p:nvPr>
            <p:ph idx="1" type="body"/>
          </p:nvPr>
        </p:nvSpPr>
        <p:spPr>
          <a:xfrm>
            <a:off x="838200" y="1825625"/>
            <a:ext cx="5933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Changes its resistance when bent. Often used in applications where it's necessary to detect the amount of bend or flex. </a:t>
            </a:r>
            <a:endParaRPr/>
          </a:p>
        </p:txBody>
      </p:sp>
      <p:pic>
        <p:nvPicPr>
          <p:cNvPr id="248" name="Google Shape;248;g29a4b9858ae_0_197"/>
          <p:cNvPicPr preferRelativeResize="0"/>
          <p:nvPr/>
        </p:nvPicPr>
        <p:blipFill>
          <a:blip r:embed="rId3">
            <a:alphaModFix/>
          </a:blip>
          <a:stretch>
            <a:fillRect/>
          </a:stretch>
        </p:blipFill>
        <p:spPr>
          <a:xfrm>
            <a:off x="6898700" y="997813"/>
            <a:ext cx="4862377" cy="48623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9a4b9858ae_0_2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Force-Sensitive Resistor (FSR)</a:t>
            </a:r>
            <a:endParaRPr/>
          </a:p>
        </p:txBody>
      </p:sp>
      <p:sp>
        <p:nvSpPr>
          <p:cNvPr id="254" name="Google Shape;254;g29a4b9858ae_0_207"/>
          <p:cNvSpPr txBox="1"/>
          <p:nvPr>
            <p:ph idx="1" type="body"/>
          </p:nvPr>
        </p:nvSpPr>
        <p:spPr>
          <a:xfrm>
            <a:off x="838200" y="1825625"/>
            <a:ext cx="5933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Changes resistance based on the force or pressure applied to its surface. The resistance decreases as the force increases.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SzPts val="1100"/>
              <a:buNone/>
            </a:pPr>
            <a:r>
              <a:t/>
            </a:r>
            <a:endParaRPr/>
          </a:p>
        </p:txBody>
      </p:sp>
      <p:pic>
        <p:nvPicPr>
          <p:cNvPr id="255" name="Google Shape;255;g29a4b9858ae_0_207"/>
          <p:cNvPicPr preferRelativeResize="0"/>
          <p:nvPr/>
        </p:nvPicPr>
        <p:blipFill>
          <a:blip r:embed="rId3">
            <a:alphaModFix/>
          </a:blip>
          <a:stretch>
            <a:fillRect/>
          </a:stretch>
        </p:blipFill>
        <p:spPr>
          <a:xfrm>
            <a:off x="6949875" y="1414325"/>
            <a:ext cx="4762500" cy="476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9a4b9858ae_0_2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Force-Sensitive Resistor (FSR)</a:t>
            </a:r>
            <a:endParaRPr/>
          </a:p>
        </p:txBody>
      </p:sp>
      <p:sp>
        <p:nvSpPr>
          <p:cNvPr id="261" name="Google Shape;261;g29a4b9858ae_0_217"/>
          <p:cNvSpPr txBox="1"/>
          <p:nvPr>
            <p:ph idx="1" type="body"/>
          </p:nvPr>
        </p:nvSpPr>
        <p:spPr>
          <a:xfrm>
            <a:off x="838200" y="1825625"/>
            <a:ext cx="5933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Changes resistance based on the force or pressure applied to its surface. The resistance decreases as the force increases.</a:t>
            </a:r>
            <a:endParaRPr/>
          </a:p>
          <a:p>
            <a:pPr indent="0" lvl="0" marL="0" rtl="0" algn="l">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pic>
        <p:nvPicPr>
          <p:cNvPr id="262" name="Google Shape;262;g29a4b9858ae_0_217"/>
          <p:cNvPicPr preferRelativeResize="0"/>
          <p:nvPr/>
        </p:nvPicPr>
        <p:blipFill>
          <a:blip r:embed="rId3">
            <a:alphaModFix/>
          </a:blip>
          <a:stretch>
            <a:fillRect/>
          </a:stretch>
        </p:blipFill>
        <p:spPr>
          <a:xfrm>
            <a:off x="6924300" y="1843225"/>
            <a:ext cx="5115300" cy="362283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9a4b9858ae_0_2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Chemiresistor</a:t>
            </a:r>
            <a:endParaRPr/>
          </a:p>
        </p:txBody>
      </p:sp>
      <p:sp>
        <p:nvSpPr>
          <p:cNvPr id="268" name="Google Shape;268;g29a4b9858ae_0_224"/>
          <p:cNvSpPr txBox="1"/>
          <p:nvPr>
            <p:ph idx="1" type="body"/>
          </p:nvPr>
        </p:nvSpPr>
        <p:spPr>
          <a:xfrm>
            <a:off x="838200" y="1825625"/>
            <a:ext cx="59337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Changes resistance in response to changes in the chemical composition of the surrounding atmosphere, often used in gas detection and analysis.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pic>
        <p:nvPicPr>
          <p:cNvPr id="269" name="Google Shape;269;g29a4b9858ae_0_224"/>
          <p:cNvPicPr preferRelativeResize="0"/>
          <p:nvPr/>
        </p:nvPicPr>
        <p:blipFill>
          <a:blip r:embed="rId3">
            <a:alphaModFix/>
          </a:blip>
          <a:stretch>
            <a:fillRect/>
          </a:stretch>
        </p:blipFill>
        <p:spPr>
          <a:xfrm>
            <a:off x="6937100" y="1314450"/>
            <a:ext cx="4862376" cy="4862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9a4b9858ae_0_2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Homework</a:t>
            </a:r>
            <a:endParaRPr/>
          </a:p>
        </p:txBody>
      </p:sp>
      <p:pic>
        <p:nvPicPr>
          <p:cNvPr id="101" name="Google Shape;101;g29a4b9858ae_0_293"/>
          <p:cNvPicPr preferRelativeResize="0"/>
          <p:nvPr/>
        </p:nvPicPr>
        <p:blipFill>
          <a:blip r:embed="rId3">
            <a:alphaModFix/>
          </a:blip>
          <a:stretch>
            <a:fillRect/>
          </a:stretch>
        </p:blipFill>
        <p:spPr>
          <a:xfrm>
            <a:off x="3470613" y="1310450"/>
            <a:ext cx="5250775" cy="5250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9a4b9858ae_0_1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sp>
        <p:nvSpPr>
          <p:cNvPr id="275" name="Google Shape;275;g29a4b9858ae_0_161"/>
          <p:cNvSpPr txBox="1"/>
          <p:nvPr>
            <p:ph idx="1" type="body"/>
          </p:nvPr>
        </p:nvSpPr>
        <p:spPr>
          <a:xfrm>
            <a:off x="838200" y="1825625"/>
            <a:ext cx="106905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1100"/>
              <a:buNone/>
            </a:pPr>
            <a:r>
              <a:rPr lang="en-US"/>
              <a:t>How does it work?</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rPr lang="en-US"/>
              <a:t>https://cdn.sparkfun.com/datasheets/Sensors/Proximity/HCSR04.pdf</a:t>
            </a:r>
            <a:endParaRPr/>
          </a:p>
        </p:txBody>
      </p:sp>
      <p:pic>
        <p:nvPicPr>
          <p:cNvPr id="276" name="Google Shape;276;g29a4b9858ae_0_161"/>
          <p:cNvPicPr preferRelativeResize="0"/>
          <p:nvPr/>
        </p:nvPicPr>
        <p:blipFill rotWithShape="1">
          <a:blip r:embed="rId3">
            <a:alphaModFix/>
          </a:blip>
          <a:srcRect b="0" l="0" r="0" t="0"/>
          <a:stretch/>
        </p:blipFill>
        <p:spPr>
          <a:xfrm>
            <a:off x="5391150" y="1620925"/>
            <a:ext cx="5962650" cy="3867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9a4b9858ae_0_2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sp>
        <p:nvSpPr>
          <p:cNvPr id="282" name="Google Shape;282;g29a4b9858ae_0_256"/>
          <p:cNvSpPr txBox="1"/>
          <p:nvPr>
            <p:ph idx="1" type="body"/>
          </p:nvPr>
        </p:nvSpPr>
        <p:spPr>
          <a:xfrm>
            <a:off x="838200" y="1825625"/>
            <a:ext cx="50577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1100"/>
              <a:buNone/>
            </a:pPr>
            <a:r>
              <a:rPr lang="en-US"/>
              <a:t>How does it work?</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rPr lang="en-US"/>
              <a:t>It emits an ultrasound at 40 000 Hz which travels through the air and if there is an object or obstacle on its path It will bounce back to the module. Considering the travel time and the speed of the sound you can calculate the distance.</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pic>
        <p:nvPicPr>
          <p:cNvPr id="283" name="Google Shape;283;g29a4b9858ae_0_256"/>
          <p:cNvPicPr preferRelativeResize="0"/>
          <p:nvPr/>
        </p:nvPicPr>
        <p:blipFill rotWithShape="1">
          <a:blip r:embed="rId3">
            <a:alphaModFix/>
          </a:blip>
          <a:srcRect b="0" l="0" r="0" t="0"/>
          <a:stretch/>
        </p:blipFill>
        <p:spPr>
          <a:xfrm>
            <a:off x="6048300" y="1843225"/>
            <a:ext cx="5943600" cy="33051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29a4b9858ae_0_3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289" name="Google Shape;289;g29a4b9858ae_0_323"/>
          <p:cNvPicPr preferRelativeResize="0"/>
          <p:nvPr/>
        </p:nvPicPr>
        <p:blipFill>
          <a:blip r:embed="rId3">
            <a:alphaModFix/>
          </a:blip>
          <a:stretch>
            <a:fillRect/>
          </a:stretch>
        </p:blipFill>
        <p:spPr>
          <a:xfrm>
            <a:off x="152400" y="1843225"/>
            <a:ext cx="11201400" cy="3111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021c638d0b_0_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295" name="Google Shape;295;g1021c638d0b_0_102"/>
          <p:cNvPicPr preferRelativeResize="0"/>
          <p:nvPr/>
        </p:nvPicPr>
        <p:blipFill>
          <a:blip r:embed="rId3">
            <a:alphaModFix/>
          </a:blip>
          <a:stretch>
            <a:fillRect/>
          </a:stretch>
        </p:blipFill>
        <p:spPr>
          <a:xfrm>
            <a:off x="3093288" y="1587350"/>
            <a:ext cx="6005425" cy="4623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9a4b9858ae_0_2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301" name="Google Shape;301;g29a4b9858ae_0_264"/>
          <p:cNvPicPr preferRelativeResize="0"/>
          <p:nvPr/>
        </p:nvPicPr>
        <p:blipFill>
          <a:blip r:embed="rId3">
            <a:alphaModFix/>
          </a:blip>
          <a:stretch>
            <a:fillRect/>
          </a:stretch>
        </p:blipFill>
        <p:spPr>
          <a:xfrm>
            <a:off x="1382450" y="1868825"/>
            <a:ext cx="9971350" cy="4026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9a4b9858ae_0_3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307" name="Google Shape;307;g29a4b9858ae_0_330"/>
          <p:cNvPicPr preferRelativeResize="0"/>
          <p:nvPr/>
        </p:nvPicPr>
        <p:blipFill>
          <a:blip r:embed="rId3">
            <a:alphaModFix/>
          </a:blip>
          <a:stretch>
            <a:fillRect/>
          </a:stretch>
        </p:blipFill>
        <p:spPr>
          <a:xfrm>
            <a:off x="3405188" y="1690825"/>
            <a:ext cx="5381625" cy="4143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9a4b9858ae_0_3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313" name="Google Shape;313;g29a4b9858ae_0_317"/>
          <p:cNvPicPr preferRelativeResize="0"/>
          <p:nvPr/>
        </p:nvPicPr>
        <p:blipFill>
          <a:blip r:embed="rId3">
            <a:alphaModFix/>
          </a:blip>
          <a:stretch>
            <a:fillRect/>
          </a:stretch>
        </p:blipFill>
        <p:spPr>
          <a:xfrm>
            <a:off x="152400" y="1843225"/>
            <a:ext cx="2962275" cy="1809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9a4b9858ae_0_2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319" name="Google Shape;319;g29a4b9858ae_0_271"/>
          <p:cNvPicPr preferRelativeResize="0"/>
          <p:nvPr/>
        </p:nvPicPr>
        <p:blipFill>
          <a:blip r:embed="rId3">
            <a:alphaModFix/>
          </a:blip>
          <a:stretch>
            <a:fillRect/>
          </a:stretch>
        </p:blipFill>
        <p:spPr>
          <a:xfrm>
            <a:off x="1641250" y="1587350"/>
            <a:ext cx="8909500" cy="449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9a4b9858ae_0_28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sp>
        <p:nvSpPr>
          <p:cNvPr id="325" name="Google Shape;325;g29a4b9858ae_0_286"/>
          <p:cNvSpPr txBox="1"/>
          <p:nvPr>
            <p:ph idx="1" type="body"/>
          </p:nvPr>
        </p:nvSpPr>
        <p:spPr>
          <a:xfrm>
            <a:off x="838200" y="1825625"/>
            <a:ext cx="106905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SzPts val="1100"/>
              <a:buNone/>
            </a:pPr>
            <a:r>
              <a:rPr lang="en-US"/>
              <a:t>How does it work?</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pic>
        <p:nvPicPr>
          <p:cNvPr id="326" name="Google Shape;326;g29a4b9858ae_0_286"/>
          <p:cNvPicPr preferRelativeResize="0"/>
          <p:nvPr/>
        </p:nvPicPr>
        <p:blipFill>
          <a:blip r:embed="rId3">
            <a:alphaModFix/>
          </a:blip>
          <a:stretch>
            <a:fillRect/>
          </a:stretch>
        </p:blipFill>
        <p:spPr>
          <a:xfrm>
            <a:off x="5349975" y="204675"/>
            <a:ext cx="6003825" cy="627828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9a4b9858ae_0_27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a:t>
            </a:r>
            <a:endParaRPr/>
          </a:p>
        </p:txBody>
      </p:sp>
      <p:pic>
        <p:nvPicPr>
          <p:cNvPr id="332" name="Google Shape;332;g29a4b9858ae_0_278"/>
          <p:cNvPicPr preferRelativeResize="0"/>
          <p:nvPr/>
        </p:nvPicPr>
        <p:blipFill>
          <a:blip r:embed="rId3">
            <a:alphaModFix/>
          </a:blip>
          <a:stretch>
            <a:fillRect/>
          </a:stretch>
        </p:blipFill>
        <p:spPr>
          <a:xfrm>
            <a:off x="2762225" y="1690825"/>
            <a:ext cx="5237697" cy="486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9a4b9858ae_0_3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Arduino Uno Serial Communication</a:t>
            </a:r>
            <a:endParaRPr/>
          </a:p>
        </p:txBody>
      </p:sp>
      <p:sp>
        <p:nvSpPr>
          <p:cNvPr id="107" name="Google Shape;107;g29a4b9858ae_0_308"/>
          <p:cNvSpPr txBox="1"/>
          <p:nvPr>
            <p:ph idx="1" type="body"/>
          </p:nvPr>
        </p:nvSpPr>
        <p:spPr>
          <a:xfrm>
            <a:off x="838200" y="1825625"/>
            <a:ext cx="10398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100"/>
              <a:buNone/>
            </a:pPr>
            <a:r>
              <a:rPr lang="en-US"/>
              <a:t>Used for communication between the Arduino board and a computer or other devices. All Arduino boards have at least one serial port (also known as a UART or USART), and some have several.</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a:t>On Uno, Nano, Mini, and Mega, pins 0 and 1 are used for communication with the computer. Connecting anything to these pins can interfere with that communication, including causing failed uploads to the board.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US" u="sng">
                <a:solidFill>
                  <a:schemeClr val="hlink"/>
                </a:solidFill>
                <a:hlinkClick r:id="rId3"/>
              </a:rPr>
              <a:t>https://www.arduino.cc/reference/en/language/functions/communication/serial/</a:t>
            </a: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9a4b9858ae_0_3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Ultrasonic Sensor HC-SR04 - limitations</a:t>
            </a:r>
            <a:endParaRPr/>
          </a:p>
        </p:txBody>
      </p:sp>
      <p:pic>
        <p:nvPicPr>
          <p:cNvPr id="338" name="Google Shape;338;g29a4b9858ae_0_337"/>
          <p:cNvPicPr preferRelativeResize="0"/>
          <p:nvPr/>
        </p:nvPicPr>
        <p:blipFill>
          <a:blip r:embed="rId3">
            <a:alphaModFix/>
          </a:blip>
          <a:stretch>
            <a:fillRect/>
          </a:stretch>
        </p:blipFill>
        <p:spPr>
          <a:xfrm>
            <a:off x="152400" y="1843225"/>
            <a:ext cx="3409950" cy="1590675"/>
          </a:xfrm>
          <a:prstGeom prst="rect">
            <a:avLst/>
          </a:prstGeom>
          <a:noFill/>
          <a:ln>
            <a:noFill/>
          </a:ln>
        </p:spPr>
      </p:pic>
      <p:pic>
        <p:nvPicPr>
          <p:cNvPr id="339" name="Google Shape;339;g29a4b9858ae_0_337"/>
          <p:cNvPicPr preferRelativeResize="0"/>
          <p:nvPr/>
        </p:nvPicPr>
        <p:blipFill>
          <a:blip r:embed="rId4">
            <a:alphaModFix/>
          </a:blip>
          <a:stretch>
            <a:fillRect/>
          </a:stretch>
        </p:blipFill>
        <p:spPr>
          <a:xfrm>
            <a:off x="3791500" y="2000388"/>
            <a:ext cx="3762375" cy="1276350"/>
          </a:xfrm>
          <a:prstGeom prst="rect">
            <a:avLst/>
          </a:prstGeom>
          <a:noFill/>
          <a:ln>
            <a:noFill/>
          </a:ln>
        </p:spPr>
      </p:pic>
      <p:pic>
        <p:nvPicPr>
          <p:cNvPr id="340" name="Google Shape;340;g29a4b9858ae_0_337"/>
          <p:cNvPicPr preferRelativeResize="0"/>
          <p:nvPr/>
        </p:nvPicPr>
        <p:blipFill>
          <a:blip r:embed="rId5">
            <a:alphaModFix/>
          </a:blip>
          <a:stretch>
            <a:fillRect/>
          </a:stretch>
        </p:blipFill>
        <p:spPr>
          <a:xfrm>
            <a:off x="8429625" y="2176600"/>
            <a:ext cx="3762375" cy="923925"/>
          </a:xfrm>
          <a:prstGeom prst="rect">
            <a:avLst/>
          </a:prstGeom>
          <a:noFill/>
          <a:ln>
            <a:noFill/>
          </a:ln>
        </p:spPr>
      </p:pic>
      <p:pic>
        <p:nvPicPr>
          <p:cNvPr id="341" name="Google Shape;341;g29a4b9858ae_0_337"/>
          <p:cNvPicPr preferRelativeResize="0"/>
          <p:nvPr/>
        </p:nvPicPr>
        <p:blipFill>
          <a:blip r:embed="rId6">
            <a:alphaModFix/>
          </a:blip>
          <a:stretch>
            <a:fillRect/>
          </a:stretch>
        </p:blipFill>
        <p:spPr>
          <a:xfrm>
            <a:off x="3462888" y="3918925"/>
            <a:ext cx="4419600" cy="1057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021c638d0b_0_1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100"/>
              <a:t>Why ultrasonic? Or better yet, when ultrasonic?</a:t>
            </a:r>
            <a:endParaRPr sz="4100"/>
          </a:p>
        </p:txBody>
      </p:sp>
      <p:sp>
        <p:nvSpPr>
          <p:cNvPr id="347" name="Google Shape;347;g1021c638d0b_0_111"/>
          <p:cNvSpPr txBox="1"/>
          <p:nvPr>
            <p:ph idx="1" type="body"/>
          </p:nvPr>
        </p:nvSpPr>
        <p:spPr>
          <a:xfrm>
            <a:off x="838200" y="1825625"/>
            <a:ext cx="105441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Alternatives include TOF (time of flight) laser sensors and infrared sensors</a:t>
            </a:r>
            <a:endParaRPr/>
          </a:p>
          <a:p>
            <a:pPr indent="0" lvl="0" marL="0" rtl="0" algn="l">
              <a:lnSpc>
                <a:spcPct val="90000"/>
              </a:lnSpc>
              <a:spcBef>
                <a:spcPts val="0"/>
              </a:spcBef>
              <a:spcAft>
                <a:spcPts val="0"/>
              </a:spcAft>
              <a:buSzPts val="1100"/>
              <a:buNone/>
            </a:pPr>
            <a:r>
              <a:t/>
            </a:r>
            <a:endParaRPr/>
          </a:p>
        </p:txBody>
      </p:sp>
      <p:pic>
        <p:nvPicPr>
          <p:cNvPr id="348" name="Google Shape;348;g1021c638d0b_0_111"/>
          <p:cNvPicPr preferRelativeResize="0"/>
          <p:nvPr/>
        </p:nvPicPr>
        <p:blipFill rotWithShape="1">
          <a:blip r:embed="rId3">
            <a:alphaModFix/>
          </a:blip>
          <a:srcRect b="0" l="0" r="0" t="0"/>
          <a:stretch/>
        </p:blipFill>
        <p:spPr>
          <a:xfrm>
            <a:off x="1470098" y="3232667"/>
            <a:ext cx="3673975" cy="2944156"/>
          </a:xfrm>
          <a:prstGeom prst="rect">
            <a:avLst/>
          </a:prstGeom>
          <a:noFill/>
          <a:ln>
            <a:noFill/>
          </a:ln>
        </p:spPr>
      </p:pic>
      <p:pic>
        <p:nvPicPr>
          <p:cNvPr id="349" name="Google Shape;349;g1021c638d0b_0_111"/>
          <p:cNvPicPr preferRelativeResize="0"/>
          <p:nvPr/>
        </p:nvPicPr>
        <p:blipFill rotWithShape="1">
          <a:blip r:embed="rId4">
            <a:alphaModFix/>
          </a:blip>
          <a:srcRect b="0" l="0" r="0" t="0"/>
          <a:stretch/>
        </p:blipFill>
        <p:spPr>
          <a:xfrm>
            <a:off x="6678650" y="2362725"/>
            <a:ext cx="3673974" cy="4200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021c638d0b_0_1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100"/>
              <a:t>Speaking of infrared...</a:t>
            </a:r>
            <a:endParaRPr sz="4100"/>
          </a:p>
        </p:txBody>
      </p:sp>
      <p:sp>
        <p:nvSpPr>
          <p:cNvPr id="355" name="Google Shape;355;g1021c638d0b_0_119"/>
          <p:cNvSpPr txBox="1"/>
          <p:nvPr>
            <p:ph idx="1" type="body"/>
          </p:nvPr>
        </p:nvSpPr>
        <p:spPr>
          <a:xfrm>
            <a:off x="838200" y="1825625"/>
            <a:ext cx="65139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IR or infrared communication is one of the most common methods of wireless communication due to being easy to use and having an affordable price.</a:t>
            </a:r>
            <a:endParaRPr/>
          </a:p>
          <a:p>
            <a:pPr indent="0" lvl="0" marL="0" rtl="0" algn="l">
              <a:lnSpc>
                <a:spcPct val="90000"/>
              </a:lnSpc>
              <a:spcBef>
                <a:spcPts val="0"/>
              </a:spcBef>
              <a:spcAft>
                <a:spcPts val="0"/>
              </a:spcAft>
              <a:buSzPts val="1100"/>
              <a:buNone/>
            </a:pPr>
            <a:r>
              <a:t/>
            </a:r>
            <a:endParaRPr/>
          </a:p>
        </p:txBody>
      </p:sp>
      <p:pic>
        <p:nvPicPr>
          <p:cNvPr id="356" name="Google Shape;356;g1021c638d0b_0_119"/>
          <p:cNvPicPr preferRelativeResize="0"/>
          <p:nvPr/>
        </p:nvPicPr>
        <p:blipFill rotWithShape="1">
          <a:blip r:embed="rId3">
            <a:alphaModFix/>
          </a:blip>
          <a:srcRect b="0" l="0" r="0" t="0"/>
          <a:stretch/>
        </p:blipFill>
        <p:spPr>
          <a:xfrm>
            <a:off x="7600825" y="1350275"/>
            <a:ext cx="3781475" cy="3781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021c638d0b_0_130"/>
          <p:cNvSpPr txBox="1"/>
          <p:nvPr>
            <p:ph type="title"/>
          </p:nvPr>
        </p:nvSpPr>
        <p:spPr>
          <a:xfrm>
            <a:off x="838200" y="326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100"/>
              <a:t>IRremote</a:t>
            </a:r>
            <a:endParaRPr sz="4100"/>
          </a:p>
        </p:txBody>
      </p:sp>
      <p:sp>
        <p:nvSpPr>
          <p:cNvPr id="362" name="Google Shape;362;g1021c638d0b_0_130"/>
          <p:cNvSpPr txBox="1"/>
          <p:nvPr>
            <p:ph idx="1" type="body"/>
          </p:nvPr>
        </p:nvSpPr>
        <p:spPr>
          <a:xfrm>
            <a:off x="838200" y="1825625"/>
            <a:ext cx="6188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Infrared light, with a wavelength longer than visible light, is not within the range of human vision. That’s why it’s a good option for wireless communications.</a:t>
            </a:r>
            <a:endParaRPr/>
          </a:p>
        </p:txBody>
      </p:sp>
      <p:pic>
        <p:nvPicPr>
          <p:cNvPr id="363" name="Google Shape;363;g1021c638d0b_0_130"/>
          <p:cNvPicPr preferRelativeResize="0"/>
          <p:nvPr/>
        </p:nvPicPr>
        <p:blipFill rotWithShape="1">
          <a:blip r:embed="rId3">
            <a:alphaModFix/>
          </a:blip>
          <a:srcRect b="0" l="0" r="0" t="0"/>
          <a:stretch/>
        </p:blipFill>
        <p:spPr>
          <a:xfrm>
            <a:off x="7077063" y="1610025"/>
            <a:ext cx="5114925" cy="2381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021c638d0b_0_139"/>
          <p:cNvSpPr txBox="1"/>
          <p:nvPr>
            <p:ph type="title"/>
          </p:nvPr>
        </p:nvSpPr>
        <p:spPr>
          <a:xfrm>
            <a:off x="838200" y="326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100"/>
              <a:t>IRremote</a:t>
            </a:r>
            <a:endParaRPr sz="4100"/>
          </a:p>
        </p:txBody>
      </p:sp>
      <p:sp>
        <p:nvSpPr>
          <p:cNvPr id="369" name="Google Shape;369;g1021c638d0b_0_139"/>
          <p:cNvSpPr txBox="1"/>
          <p:nvPr>
            <p:ph idx="1" type="body"/>
          </p:nvPr>
        </p:nvSpPr>
        <p:spPr>
          <a:xfrm>
            <a:off x="838200" y="1825625"/>
            <a:ext cx="61887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When you press a button on your TV control, an LED on your control turns on and off continuously and causes a modulated infrared signal to send from the control to your TV. The command will execute after the signal is demodulated</a:t>
            </a:r>
            <a:endParaRPr/>
          </a:p>
        </p:txBody>
      </p:sp>
      <p:pic>
        <p:nvPicPr>
          <p:cNvPr id="370" name="Google Shape;370;g1021c638d0b_0_139"/>
          <p:cNvPicPr preferRelativeResize="0"/>
          <p:nvPr/>
        </p:nvPicPr>
        <p:blipFill rotWithShape="1">
          <a:blip r:embed="rId3">
            <a:alphaModFix/>
          </a:blip>
          <a:srcRect b="0" l="0" r="0" t="0"/>
          <a:stretch/>
        </p:blipFill>
        <p:spPr>
          <a:xfrm>
            <a:off x="8667750" y="1713200"/>
            <a:ext cx="3524250" cy="3552825"/>
          </a:xfrm>
          <a:prstGeom prst="rect">
            <a:avLst/>
          </a:prstGeom>
          <a:noFill/>
          <a:ln>
            <a:noFill/>
          </a:ln>
        </p:spPr>
      </p:pic>
      <p:pic>
        <p:nvPicPr>
          <p:cNvPr id="371" name="Google Shape;371;g1021c638d0b_0_139"/>
          <p:cNvPicPr preferRelativeResize="0"/>
          <p:nvPr/>
        </p:nvPicPr>
        <p:blipFill rotWithShape="1">
          <a:blip r:embed="rId4">
            <a:alphaModFix/>
          </a:blip>
          <a:srcRect b="0" l="0" r="0" t="0"/>
          <a:stretch/>
        </p:blipFill>
        <p:spPr>
          <a:xfrm>
            <a:off x="8067675" y="1713200"/>
            <a:ext cx="600075" cy="1114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615714917a_0_0"/>
          <p:cNvSpPr txBox="1"/>
          <p:nvPr>
            <p:ph type="title"/>
          </p:nvPr>
        </p:nvSpPr>
        <p:spPr>
          <a:xfrm>
            <a:off x="838200" y="326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4100"/>
              <a:t>Resources</a:t>
            </a:r>
            <a:endParaRPr sz="4100"/>
          </a:p>
        </p:txBody>
      </p:sp>
      <p:sp>
        <p:nvSpPr>
          <p:cNvPr id="377" name="Google Shape;377;g2615714917a_0_0"/>
          <p:cNvSpPr txBox="1"/>
          <p:nvPr>
            <p:ph idx="1" type="body"/>
          </p:nvPr>
        </p:nvSpPr>
        <p:spPr>
          <a:xfrm>
            <a:off x="838200" y="1825625"/>
            <a:ext cx="10270500" cy="43512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0"/>
              </a:spcBef>
              <a:spcAft>
                <a:spcPts val="0"/>
              </a:spcAft>
              <a:buSzPts val="2800"/>
              <a:buAutoNum type="arabicPeriod"/>
            </a:pPr>
            <a:r>
              <a:rPr lang="en-US" u="sng">
                <a:solidFill>
                  <a:schemeClr val="hlink"/>
                </a:solidFill>
                <a:hlinkClick r:id="rId3"/>
              </a:rPr>
              <a:t>https://docs.arduino.cc/learn/programming/memory-guide</a:t>
            </a:r>
            <a:r>
              <a:rPr lang="en-US"/>
              <a:t> </a:t>
            </a:r>
            <a:endParaRPr/>
          </a:p>
          <a:p>
            <a:pPr indent="-406400" lvl="0" marL="457200" rtl="0" algn="l">
              <a:lnSpc>
                <a:spcPct val="90000"/>
              </a:lnSpc>
              <a:spcBef>
                <a:spcPts val="0"/>
              </a:spcBef>
              <a:spcAft>
                <a:spcPts val="0"/>
              </a:spcAft>
              <a:buSzPts val="2800"/>
              <a:buAutoNum type="arabicPeriod"/>
            </a:pPr>
            <a:r>
              <a:rPr lang="en-US" u="sng">
                <a:solidFill>
                  <a:schemeClr val="hlink"/>
                </a:solidFill>
                <a:hlinkClick r:id="rId4"/>
              </a:rPr>
              <a:t>https://cdn-learn.adafruit.com/downloads/pdf/memories-of-an-arduino.pdf</a:t>
            </a:r>
            <a:r>
              <a:rPr lang="en-US"/>
              <a:t> </a:t>
            </a:r>
            <a:endParaRPr/>
          </a:p>
          <a:p>
            <a:pPr indent="-406400" lvl="0" marL="457200" rtl="0" algn="l">
              <a:lnSpc>
                <a:spcPct val="90000"/>
              </a:lnSpc>
              <a:spcBef>
                <a:spcPts val="0"/>
              </a:spcBef>
              <a:spcAft>
                <a:spcPts val="0"/>
              </a:spcAft>
              <a:buSzPts val="2800"/>
              <a:buAutoNum type="arabicPeriod"/>
            </a:pPr>
            <a:r>
              <a:rPr lang="en-US" u="sng">
                <a:solidFill>
                  <a:schemeClr val="hlink"/>
                </a:solidFill>
                <a:hlinkClick r:id="rId5"/>
              </a:rPr>
              <a:t>https://howtomechatronics.com/tutorials/arduino/ultrasonic-sensor-hc-sr04/</a:t>
            </a:r>
            <a:r>
              <a:rPr lang="en-US"/>
              <a:t> </a:t>
            </a:r>
            <a:endParaRPr/>
          </a:p>
          <a:p>
            <a:pPr indent="-406400" lvl="0" marL="457200" rtl="0" algn="l">
              <a:lnSpc>
                <a:spcPct val="90000"/>
              </a:lnSpc>
              <a:spcBef>
                <a:spcPts val="0"/>
              </a:spcBef>
              <a:spcAft>
                <a:spcPts val="0"/>
              </a:spcAft>
              <a:buSzPts val="2800"/>
              <a:buAutoNum type="arabicPeriod"/>
            </a:pPr>
            <a:r>
              <a:rPr lang="en-US" u="sng">
                <a:solidFill>
                  <a:schemeClr val="hlink"/>
                </a:solidFill>
                <a:hlinkClick r:id="rId6"/>
              </a:rPr>
              <a:t>https://randomnerdtutorials.com/complete-guide-for-ultrasonic-sensor-hc-sr04/</a:t>
            </a:r>
            <a:r>
              <a:rPr lang="en-US"/>
              <a:t> </a:t>
            </a:r>
            <a:endParaRPr/>
          </a:p>
          <a:p>
            <a:pPr indent="-406400" lvl="0" marL="457200" rtl="0" algn="l">
              <a:lnSpc>
                <a:spcPct val="90000"/>
              </a:lnSpc>
              <a:spcBef>
                <a:spcPts val="0"/>
              </a:spcBef>
              <a:spcAft>
                <a:spcPts val="0"/>
              </a:spcAft>
              <a:buSzPts val="2800"/>
              <a:buAutoNum type="arabicPeriod"/>
            </a:pPr>
            <a:r>
              <a:rPr lang="en-US" u="sng">
                <a:solidFill>
                  <a:schemeClr val="hlink"/>
                </a:solidFill>
                <a:hlinkClick r:id="rId7"/>
              </a:rPr>
              <a:t>https://www.youtube.com/watch?v=lYay_oh7GAw</a:t>
            </a: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9a4b9858ae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Arduino Uno Memory</a:t>
            </a:r>
            <a:endParaRPr/>
          </a:p>
        </p:txBody>
      </p:sp>
      <p:sp>
        <p:nvSpPr>
          <p:cNvPr id="113" name="Google Shape;113;g29a4b9858ae_0_5"/>
          <p:cNvSpPr txBox="1"/>
          <p:nvPr>
            <p:ph idx="1" type="body"/>
          </p:nvPr>
        </p:nvSpPr>
        <p:spPr>
          <a:xfrm>
            <a:off x="838200" y="1825625"/>
            <a:ext cx="10398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One essential part of a microcontroller is its memory; memory stores information temporarily or permanently in microcontrollers, and can be used for several purposes.</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9a4b9858ae_0_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What is Memory?</a:t>
            </a:r>
            <a:endParaRPr b="1"/>
          </a:p>
        </p:txBody>
      </p:sp>
      <p:sp>
        <p:nvSpPr>
          <p:cNvPr id="119" name="Google Shape;119;g29a4b9858ae_0_12"/>
          <p:cNvSpPr txBox="1"/>
          <p:nvPr>
            <p:ph idx="1" type="body"/>
          </p:nvPr>
        </p:nvSpPr>
        <p:spPr>
          <a:xfrm>
            <a:off x="838200" y="1825625"/>
            <a:ext cx="10398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Memory blocks are essential parts of modern embedded systems, especially microcontroller-based ones. Memory blocks are semiconductor devices that store and retrieve information or data; a microcontroller central processing unit (CPU) uses and processes data stored in memory blocks to perform specific tasks.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9a4b9858ae_0_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Memory Architectures 101</a:t>
            </a:r>
            <a:endParaRPr b="1"/>
          </a:p>
        </p:txBody>
      </p:sp>
      <p:sp>
        <p:nvSpPr>
          <p:cNvPr id="125" name="Google Shape;125;g29a4b9858ae_0_20"/>
          <p:cNvSpPr txBox="1"/>
          <p:nvPr>
            <p:ph idx="1" type="body"/>
          </p:nvPr>
        </p:nvSpPr>
        <p:spPr>
          <a:xfrm>
            <a:off x="838200" y="1825625"/>
            <a:ext cx="10398600" cy="4351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100"/>
              <a:buNone/>
            </a:pPr>
            <a:r>
              <a:rPr lang="en-US"/>
              <a:t>In the early days of computing, two computer architectures, i.e., the organization of the components inside a computing system, emerged: von Neumann and Harvard.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a:p>
            <a:pPr indent="0" lvl="0" marL="0" rtl="0" algn="l">
              <a:lnSpc>
                <a:spcPct val="90000"/>
              </a:lnSpc>
              <a:spcBef>
                <a:spcPts val="0"/>
              </a:spcBef>
              <a:spcAft>
                <a:spcPts val="0"/>
              </a:spcAft>
              <a:buSzPts val="11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9a4b9858ae_0_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Von Neumann Architecture</a:t>
            </a:r>
            <a:endParaRPr b="1"/>
          </a:p>
        </p:txBody>
      </p:sp>
      <p:sp>
        <p:nvSpPr>
          <p:cNvPr id="131" name="Google Shape;131;g29a4b9858ae_0_29"/>
          <p:cNvSpPr txBox="1"/>
          <p:nvPr>
            <p:ph idx="1" type="body"/>
          </p:nvPr>
        </p:nvSpPr>
        <p:spPr>
          <a:xfrm>
            <a:off x="838200" y="1825625"/>
            <a:ext cx="52428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The von Neumann architecture, named after the mathematician, physicist, and computer scientist John von Neumann, was first introduced in the mid '40s. It is also known as the Princeton architecture. This architecture stores program data and instructions in the same memory unit.</a:t>
            </a:r>
            <a:endParaRPr/>
          </a:p>
        </p:txBody>
      </p:sp>
      <p:pic>
        <p:nvPicPr>
          <p:cNvPr id="132" name="Google Shape;132;g29a4b9858ae_0_29"/>
          <p:cNvPicPr preferRelativeResize="0"/>
          <p:nvPr/>
        </p:nvPicPr>
        <p:blipFill>
          <a:blip r:embed="rId3">
            <a:alphaModFix/>
          </a:blip>
          <a:stretch>
            <a:fillRect/>
          </a:stretch>
        </p:blipFill>
        <p:spPr>
          <a:xfrm>
            <a:off x="6233400" y="1843225"/>
            <a:ext cx="5806200" cy="32684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9a4b9858ae_0_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n-US"/>
              <a:t>Harvard Architecture</a:t>
            </a:r>
            <a:endParaRPr b="1"/>
          </a:p>
        </p:txBody>
      </p:sp>
      <p:sp>
        <p:nvSpPr>
          <p:cNvPr id="138" name="Google Shape;138;g29a4b9858ae_0_39"/>
          <p:cNvSpPr txBox="1"/>
          <p:nvPr>
            <p:ph idx="1" type="body"/>
          </p:nvPr>
        </p:nvSpPr>
        <p:spPr>
          <a:xfrm>
            <a:off x="838200" y="1825625"/>
            <a:ext cx="5242800" cy="43512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39285"/>
              <a:buFont typeface="Arial"/>
              <a:buNone/>
            </a:pPr>
            <a:r>
              <a:rPr lang="en-US"/>
              <a:t>The Harvard architecture, named after the Harvard Mark I relay-based computer, was first introduced in the mid '40s. This architecture's main characteristic is that it uses two separate memory units, one for storing program instructions and one for storing program data. Both memory units in the Harvard architecture are accessed by the CPU using different communication buses.</a:t>
            </a:r>
            <a:endParaRPr/>
          </a:p>
          <a:p>
            <a:pPr indent="0" lvl="0" marL="0" rtl="0" algn="l">
              <a:spcBef>
                <a:spcPts val="0"/>
              </a:spcBef>
              <a:spcAft>
                <a:spcPts val="0"/>
              </a:spcAft>
              <a:buClr>
                <a:schemeClr val="dk1"/>
              </a:buClr>
              <a:buSzPct val="39285"/>
              <a:buFont typeface="Arial"/>
              <a:buNone/>
            </a:pPr>
            <a:r>
              <a:t/>
            </a:r>
            <a:endParaRPr/>
          </a:p>
          <a:p>
            <a:pPr indent="0" lvl="0" marL="0" rtl="0" algn="l">
              <a:lnSpc>
                <a:spcPct val="90000"/>
              </a:lnSpc>
              <a:spcBef>
                <a:spcPts val="0"/>
              </a:spcBef>
              <a:spcAft>
                <a:spcPts val="0"/>
              </a:spcAft>
              <a:buSzPct val="39285"/>
              <a:buNone/>
            </a:pPr>
            <a:r>
              <a:t/>
            </a:r>
            <a:endParaRPr/>
          </a:p>
        </p:txBody>
      </p:sp>
      <p:pic>
        <p:nvPicPr>
          <p:cNvPr id="139" name="Google Shape;139;g29a4b9858ae_0_39"/>
          <p:cNvPicPr preferRelativeResize="0"/>
          <p:nvPr/>
        </p:nvPicPr>
        <p:blipFill>
          <a:blip r:embed="rId3">
            <a:alphaModFix/>
          </a:blip>
          <a:stretch>
            <a:fillRect/>
          </a:stretch>
        </p:blipFill>
        <p:spPr>
          <a:xfrm>
            <a:off x="6233400" y="1843225"/>
            <a:ext cx="5806200" cy="32684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96C5E0EFD45A41BAE1930261B7EAAC" ma:contentTypeVersion="11" ma:contentTypeDescription="Create a new document." ma:contentTypeScope="" ma:versionID="35d6d7855d28db84f5b73fd926aa502c">
  <xsd:schema xmlns:xsd="http://www.w3.org/2001/XMLSchema" xmlns:xs="http://www.w3.org/2001/XMLSchema" xmlns:p="http://schemas.microsoft.com/office/2006/metadata/properties" xmlns:ns2="01e14256-7e3b-40de-a164-22bb769e3f96" xmlns:ns3="87b9a8d8-25bc-48b3-af1a-2a071e6b1cb5" targetNamespace="http://schemas.microsoft.com/office/2006/metadata/properties" ma:root="true" ma:fieldsID="8afa6d38e439abdafbc25d2d86e08843" ns2:_="" ns3:_="">
    <xsd:import namespace="01e14256-7e3b-40de-a164-22bb769e3f96"/>
    <xsd:import namespace="87b9a8d8-25bc-48b3-af1a-2a071e6b1c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14256-7e3b-40de-a164-22bb769e3f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b9a8d8-25bc-48b3-af1a-2a071e6b1c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6b23c82-b81d-4624-a0e7-e005bfe2a524}" ma:internalName="TaxCatchAll" ma:showField="CatchAllData" ma:web="87b9a8d8-25bc-48b3-af1a-2a071e6b1cb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7b9a8d8-25bc-48b3-af1a-2a071e6b1cb5" xsi:nil="true"/>
    <lcf76f155ced4ddcb4097134ff3c332f xmlns="01e14256-7e3b-40de-a164-22bb769e3f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ED1B40F-2214-4E96-9A67-BFD4D1F7BA0C}"/>
</file>

<file path=customXml/itemProps2.xml><?xml version="1.0" encoding="utf-8"?>
<ds:datastoreItem xmlns:ds="http://schemas.openxmlformats.org/officeDocument/2006/customXml" ds:itemID="{D3FE1D62-E1C1-45EE-A809-B0F35178132F}"/>
</file>

<file path=customXml/itemProps3.xml><?xml version="1.0" encoding="utf-8"?>
<ds:datastoreItem xmlns:ds="http://schemas.openxmlformats.org/officeDocument/2006/customXml" ds:itemID="{ED6325CD-9006-4B74-BB1D-69986BE8DEA1}"/>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Andrei Dumitriu</dc:creator>
  <dcterms:created xsi:type="dcterms:W3CDTF">2019-10-29T18:21:13Z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0x010100C596C5E0EFD45A41BAE1930261B7EAAC</vt:lpwstr>
  </property>
</Properties>
</file>